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2377559"/>
            <a:ext cx="7177207"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Netflix Shows Data Analysis</a:t>
            </a:r>
            <a:endParaRPr lang="en-US" sz="4604" dirty="0"/>
          </a:p>
        </p:txBody>
      </p:sp>
      <p:sp>
        <p:nvSpPr>
          <p:cNvPr id="6" name="Text 3"/>
          <p:cNvSpPr/>
          <p:nvPr/>
        </p:nvSpPr>
        <p:spPr>
          <a:xfrm>
            <a:off x="833199" y="3441621"/>
            <a:ext cx="5479613" cy="438507"/>
          </a:xfrm>
          <a:prstGeom prst="rect">
            <a:avLst/>
          </a:prstGeom>
          <a:noFill/>
          <a:ln/>
        </p:spPr>
        <p:txBody>
          <a:bodyPr wrap="none" rtlCol="0" anchor="t"/>
          <a:lstStyle/>
          <a:p>
            <a:pPr indent="0" marL="0">
              <a:lnSpc>
                <a:spcPts val="3453"/>
              </a:lnSpc>
              <a:buNone/>
            </a:pPr>
            <a:r>
              <a:rPr lang="en-US" sz="2763" b="1" dirty="0">
                <a:solidFill>
                  <a:srgbClr val="60A9FF"/>
                </a:solidFill>
                <a:latin typeface="Barlow" pitchFamily="34" charset="0"/>
                <a:ea typeface="Barlow" pitchFamily="34" charset="-122"/>
                <a:cs typeface="Barlow" pitchFamily="34" charset="-120"/>
              </a:rPr>
              <a:t>SQL Analysis and Data Visualization</a:t>
            </a:r>
            <a:endParaRPr lang="en-US" sz="2763" dirty="0"/>
          </a:p>
        </p:txBody>
      </p:sp>
      <p:sp>
        <p:nvSpPr>
          <p:cNvPr id="7" name="Text 4"/>
          <p:cNvSpPr/>
          <p:nvPr/>
        </p:nvSpPr>
        <p:spPr>
          <a:xfrm>
            <a:off x="833199" y="4213384"/>
            <a:ext cx="9306401"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This presentation provides an analysis of the Netflix Shows dataset using SQL queries to uncover interesting insights and trends. The findings are visualized using various charts to illustrate key patterns in Netflix's content library.</a:t>
            </a:r>
            <a:endParaRPr lang="en-US" sz="1750" dirty="0"/>
          </a:p>
        </p:txBody>
      </p:sp>
      <p:sp>
        <p:nvSpPr>
          <p:cNvPr id="8" name="Shape 5"/>
          <p:cNvSpPr/>
          <p:nvPr/>
        </p:nvSpPr>
        <p:spPr>
          <a:xfrm>
            <a:off x="833199" y="5479733"/>
            <a:ext cx="355402" cy="355402"/>
          </a:xfrm>
          <a:prstGeom prst="roundRect">
            <a:avLst>
              <a:gd name="adj" fmla="val 25726039"/>
            </a:avLst>
          </a:prstGeom>
          <a:noFill/>
          <a:ln w="7620">
            <a:solidFill>
              <a:srgbClr val="FFFFFF"/>
            </a:solidFill>
            <a:prstDash val="solid"/>
          </a:ln>
        </p:spPr>
      </p:sp>
      <p:pic>
        <p:nvPicPr>
          <p:cNvPr id="9" name="Image 1" descr="preencoded.png">    </p:cNvPr>
          <p:cNvPicPr>
            <a:picLocks noChangeAspect="1"/>
          </p:cNvPicPr>
          <p:nvPr/>
        </p:nvPicPr>
        <p:blipFill>
          <a:blip r:embed="rId2"/>
          <a:stretch>
            <a:fillRect/>
          </a:stretch>
        </p:blipFill>
        <p:spPr>
          <a:xfrm>
            <a:off x="840819" y="5487353"/>
            <a:ext cx="340162" cy="340162"/>
          </a:xfrm>
          <a:prstGeom prst="rect">
            <a:avLst/>
          </a:prstGeom>
        </p:spPr>
      </p:pic>
      <p:sp>
        <p:nvSpPr>
          <p:cNvPr id="10" name="Text 6"/>
          <p:cNvSpPr/>
          <p:nvPr/>
        </p:nvSpPr>
        <p:spPr>
          <a:xfrm>
            <a:off x="1299686" y="5463064"/>
            <a:ext cx="1570434" cy="388858"/>
          </a:xfrm>
          <a:prstGeom prst="rect">
            <a:avLst/>
          </a:prstGeom>
          <a:noFill/>
          <a:ln/>
        </p:spPr>
        <p:txBody>
          <a:bodyPr wrap="none" rtlCol="0" anchor="t"/>
          <a:lstStyle/>
          <a:p>
            <a:pPr algn="l" indent="0" marL="0">
              <a:lnSpc>
                <a:spcPts val="3062"/>
              </a:lnSpc>
              <a:buNone/>
            </a:pPr>
            <a:r>
              <a:rPr lang="en-US" sz="2187" b="1" dirty="0">
                <a:solidFill>
                  <a:srgbClr val="EEEFF5"/>
                </a:solidFill>
                <a:latin typeface="Montserrat" pitchFamily="34" charset="0"/>
                <a:ea typeface="Montserrat" pitchFamily="34" charset="-122"/>
                <a:cs typeface="Montserrat" pitchFamily="34" charset="-120"/>
              </a:rPr>
              <a:t>by Roy Ivia</a:t>
            </a:r>
            <a:endParaRPr lang="en-US" sz="2187"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1226106"/>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Summary</a:t>
            </a:r>
            <a:endParaRPr lang="en-US" sz="4604" dirty="0"/>
          </a:p>
        </p:txBody>
      </p:sp>
      <p:sp>
        <p:nvSpPr>
          <p:cNvPr id="6" name="Text 3"/>
          <p:cNvSpPr/>
          <p:nvPr/>
        </p:nvSpPr>
        <p:spPr>
          <a:xfrm>
            <a:off x="833199" y="2290167"/>
            <a:ext cx="9306401"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In this presentation, we explored a the Netflix-titles dataset and uncovered compelling insights. Through detailed SQL analysis and data visualization, we gained valuable knowledge about the data that can inform future decisions.</a:t>
            </a:r>
            <a:endParaRPr lang="en-US" sz="1750" dirty="0"/>
          </a:p>
        </p:txBody>
      </p:sp>
      <p:sp>
        <p:nvSpPr>
          <p:cNvPr id="7" name="Shape 4"/>
          <p:cNvSpPr/>
          <p:nvPr/>
        </p:nvSpPr>
        <p:spPr>
          <a:xfrm>
            <a:off x="833199" y="3539847"/>
            <a:ext cx="9306401" cy="2098358"/>
          </a:xfrm>
          <a:prstGeom prst="roundRect">
            <a:avLst>
              <a:gd name="adj" fmla="val 6354"/>
            </a:avLst>
          </a:prstGeom>
          <a:solidFill>
            <a:srgbClr val="282C32"/>
          </a:solidFill>
          <a:ln/>
        </p:spPr>
      </p:sp>
      <p:sp>
        <p:nvSpPr>
          <p:cNvPr id="8" name="Text 5"/>
          <p:cNvSpPr/>
          <p:nvPr/>
        </p:nvSpPr>
        <p:spPr>
          <a:xfrm>
            <a:off x="1055370" y="3762018"/>
            <a:ext cx="2923580"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Key Findings</a:t>
            </a:r>
            <a:endParaRPr lang="en-US" sz="2302" dirty="0"/>
          </a:p>
        </p:txBody>
      </p:sp>
      <p:sp>
        <p:nvSpPr>
          <p:cNvPr id="9" name="Text 6"/>
          <p:cNvSpPr/>
          <p:nvPr/>
        </p:nvSpPr>
        <p:spPr>
          <a:xfrm>
            <a:off x="1410772" y="4260771"/>
            <a:ext cx="85066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EEEFF5"/>
                </a:solidFill>
                <a:latin typeface="Montserrat" pitchFamily="34" charset="0"/>
                <a:ea typeface="Montserrat" pitchFamily="34" charset="-122"/>
                <a:cs typeface="Montserrat" pitchFamily="34" charset="-120"/>
              </a:rPr>
              <a:t>Significant increase in TV shows over the years.</a:t>
            </a:r>
            <a:endParaRPr lang="en-US" sz="1750" dirty="0"/>
          </a:p>
        </p:txBody>
      </p:sp>
      <p:sp>
        <p:nvSpPr>
          <p:cNvPr id="10" name="Text 7"/>
          <p:cNvSpPr/>
          <p:nvPr/>
        </p:nvSpPr>
        <p:spPr>
          <a:xfrm>
            <a:off x="1410772" y="4671774"/>
            <a:ext cx="85066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EEEFF5"/>
                </a:solidFill>
                <a:latin typeface="Montserrat" pitchFamily="34" charset="0"/>
                <a:ea typeface="Montserrat" pitchFamily="34" charset="-122"/>
                <a:cs typeface="Montserrat" pitchFamily="34" charset="-120"/>
              </a:rPr>
              <a:t>66 min is the dominant content rating.</a:t>
            </a:r>
            <a:endParaRPr lang="en-US" sz="1750" dirty="0"/>
          </a:p>
        </p:txBody>
      </p:sp>
      <p:sp>
        <p:nvSpPr>
          <p:cNvPr id="11" name="Text 8"/>
          <p:cNvSpPr/>
          <p:nvPr/>
        </p:nvSpPr>
        <p:spPr>
          <a:xfrm>
            <a:off x="1410772" y="5082778"/>
            <a:ext cx="8506658"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EEEFF5"/>
                </a:solidFill>
                <a:latin typeface="Montserrat" pitchFamily="34" charset="0"/>
                <a:ea typeface="Montserrat" pitchFamily="34" charset="-122"/>
                <a:cs typeface="Montserrat" pitchFamily="34" charset="-120"/>
              </a:rPr>
              <a:t>The United States is the top content producer.</a:t>
            </a:r>
            <a:endParaRPr lang="en-US" sz="1750" dirty="0"/>
          </a:p>
        </p:txBody>
      </p:sp>
      <p:sp>
        <p:nvSpPr>
          <p:cNvPr id="12" name="Text 9"/>
          <p:cNvSpPr/>
          <p:nvPr/>
        </p:nvSpPr>
        <p:spPr>
          <a:xfrm>
            <a:off x="833199" y="5971461"/>
            <a:ext cx="2923580"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Conclusion :</a:t>
            </a:r>
            <a:endParaRPr lang="en-US" sz="2302" dirty="0"/>
          </a:p>
        </p:txBody>
      </p:sp>
      <p:sp>
        <p:nvSpPr>
          <p:cNvPr id="13" name="Text 10"/>
          <p:cNvSpPr/>
          <p:nvPr/>
        </p:nvSpPr>
        <p:spPr>
          <a:xfrm>
            <a:off x="833199" y="6670238"/>
            <a:ext cx="9306401"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The analysis provides insights into Netflix's content strategy and trends.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3610451"/>
            <a:ext cx="8069223" cy="1008578"/>
          </a:xfrm>
          <a:prstGeom prst="rect">
            <a:avLst/>
          </a:prstGeom>
          <a:noFill/>
          <a:ln/>
        </p:spPr>
        <p:txBody>
          <a:bodyPr wrap="none" rtlCol="0" anchor="t"/>
          <a:lstStyle/>
          <a:p>
            <a:pPr indent="0" marL="0">
              <a:lnSpc>
                <a:spcPts val="7942"/>
              </a:lnSpc>
              <a:buNone/>
            </a:pPr>
            <a:r>
              <a:rPr lang="en-US" sz="6354" b="1" dirty="0">
                <a:solidFill>
                  <a:srgbClr val="60A9FF"/>
                </a:solidFill>
                <a:latin typeface="Barlow" pitchFamily="34" charset="0"/>
                <a:ea typeface="Barlow" pitchFamily="34" charset="-122"/>
                <a:cs typeface="Barlow" pitchFamily="34" charset="-120"/>
              </a:rPr>
              <a:t>                   QUESTIONS?</a:t>
            </a:r>
            <a:endParaRPr lang="en-US" sz="635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826062"/>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Introduction</a:t>
            </a:r>
            <a:endParaRPr lang="en-US" sz="4604" dirty="0"/>
          </a:p>
        </p:txBody>
      </p:sp>
      <p:sp>
        <p:nvSpPr>
          <p:cNvPr id="6" name="Shape 3"/>
          <p:cNvSpPr/>
          <p:nvPr/>
        </p:nvSpPr>
        <p:spPr>
          <a:xfrm>
            <a:off x="4490799" y="3140035"/>
            <a:ext cx="388739" cy="388739"/>
          </a:xfrm>
          <a:prstGeom prst="roundRect">
            <a:avLst>
              <a:gd name="adj" fmla="val 34295"/>
            </a:avLst>
          </a:prstGeom>
          <a:solidFill>
            <a:srgbClr val="282C32"/>
          </a:solidFill>
          <a:ln/>
        </p:spPr>
      </p:sp>
      <p:sp>
        <p:nvSpPr>
          <p:cNvPr id="7" name="Text 4"/>
          <p:cNvSpPr/>
          <p:nvPr/>
        </p:nvSpPr>
        <p:spPr>
          <a:xfrm>
            <a:off x="5101709" y="3140035"/>
            <a:ext cx="2923580"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Dataset Overview</a:t>
            </a:r>
            <a:endParaRPr lang="en-US" sz="2302" dirty="0"/>
          </a:p>
        </p:txBody>
      </p:sp>
      <p:sp>
        <p:nvSpPr>
          <p:cNvPr id="8" name="Text 5"/>
          <p:cNvSpPr/>
          <p:nvPr/>
        </p:nvSpPr>
        <p:spPr>
          <a:xfrm>
            <a:off x="5101709" y="3638788"/>
            <a:ext cx="8695492"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This dataset contains information about Netflix shows, including show type, title, director, cast, country, date added, release year, rating, duration, and more.</a:t>
            </a:r>
            <a:endParaRPr lang="en-US" sz="1750" dirty="0"/>
          </a:p>
        </p:txBody>
      </p:sp>
      <p:sp>
        <p:nvSpPr>
          <p:cNvPr id="9" name="Text 6"/>
          <p:cNvSpPr/>
          <p:nvPr/>
        </p:nvSpPr>
        <p:spPr>
          <a:xfrm>
            <a:off x="5101709" y="4771787"/>
            <a:ext cx="8695492" cy="333256"/>
          </a:xfrm>
          <a:prstGeom prst="rect">
            <a:avLst/>
          </a:prstGeom>
          <a:noFill/>
          <a:ln/>
        </p:spPr>
        <p:txBody>
          <a:bodyPr wrap="none" rtlCol="0" anchor="t"/>
          <a:lstStyle/>
          <a:p>
            <a:pPr indent="0" marL="0">
              <a:lnSpc>
                <a:spcPts val="2624"/>
              </a:lnSpc>
              <a:buNone/>
            </a:pPr>
            <a:endParaRPr lang="en-US" sz="1750" dirty="0"/>
          </a:p>
        </p:txBody>
      </p:sp>
      <p:sp>
        <p:nvSpPr>
          <p:cNvPr id="10" name="Text 7"/>
          <p:cNvSpPr/>
          <p:nvPr/>
        </p:nvSpPr>
        <p:spPr>
          <a:xfrm>
            <a:off x="5101709" y="5238274"/>
            <a:ext cx="2923580"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Objective :</a:t>
            </a:r>
            <a:endParaRPr lang="en-US" sz="2302" dirty="0"/>
          </a:p>
        </p:txBody>
      </p:sp>
      <p:sp>
        <p:nvSpPr>
          <p:cNvPr id="11" name="Text 8"/>
          <p:cNvSpPr/>
          <p:nvPr/>
        </p:nvSpPr>
        <p:spPr>
          <a:xfrm>
            <a:off x="5101709" y="5737027"/>
            <a:ext cx="8695492" cy="666512"/>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 To analyze the dataset using SQL queries and visualize the findings to gain insights into Netflix's content library.</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4482"/>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80420" y="0"/>
            <a:ext cx="3657600" cy="8234482"/>
          </a:xfrm>
          <a:prstGeom prst="rect">
            <a:avLst/>
          </a:prstGeom>
        </p:spPr>
      </p:pic>
      <p:sp>
        <p:nvSpPr>
          <p:cNvPr id="5" name="Text 2"/>
          <p:cNvSpPr/>
          <p:nvPr/>
        </p:nvSpPr>
        <p:spPr>
          <a:xfrm>
            <a:off x="813554" y="596622"/>
            <a:ext cx="5709880" cy="713780"/>
          </a:xfrm>
          <a:prstGeom prst="rect">
            <a:avLst/>
          </a:prstGeom>
          <a:noFill/>
          <a:ln/>
        </p:spPr>
        <p:txBody>
          <a:bodyPr wrap="none" rtlCol="0" anchor="t"/>
          <a:lstStyle/>
          <a:p>
            <a:pPr indent="0" marL="0">
              <a:lnSpc>
                <a:spcPts val="5620"/>
              </a:lnSpc>
              <a:buNone/>
            </a:pPr>
            <a:r>
              <a:rPr lang="en-US" sz="4496" b="1" dirty="0">
                <a:solidFill>
                  <a:srgbClr val="60A9FF"/>
                </a:solidFill>
                <a:latin typeface="Barlow" pitchFamily="34" charset="0"/>
                <a:ea typeface="Barlow" pitchFamily="34" charset="-122"/>
                <a:cs typeface="Barlow" pitchFamily="34" charset="-120"/>
              </a:rPr>
              <a:t>Import Process.</a:t>
            </a:r>
            <a:endParaRPr lang="en-US" sz="4496" dirty="0"/>
          </a:p>
        </p:txBody>
      </p:sp>
      <p:pic>
        <p:nvPicPr>
          <p:cNvPr id="6" name="Image 1" descr="preencoded.png">    </p:cNvPr>
          <p:cNvPicPr>
            <a:picLocks noChangeAspect="1"/>
          </p:cNvPicPr>
          <p:nvPr/>
        </p:nvPicPr>
        <p:blipFill>
          <a:blip r:embed="rId2"/>
          <a:stretch>
            <a:fillRect/>
          </a:stretch>
        </p:blipFill>
        <p:spPr>
          <a:xfrm>
            <a:off x="813554" y="1635800"/>
            <a:ext cx="1084778" cy="2048708"/>
          </a:xfrm>
          <a:prstGeom prst="rect">
            <a:avLst/>
          </a:prstGeom>
        </p:spPr>
      </p:pic>
      <p:sp>
        <p:nvSpPr>
          <p:cNvPr id="7" name="Text 3"/>
          <p:cNvSpPr/>
          <p:nvPr/>
        </p:nvSpPr>
        <p:spPr>
          <a:xfrm>
            <a:off x="2223730" y="1852732"/>
            <a:ext cx="2854881" cy="356830"/>
          </a:xfrm>
          <a:prstGeom prst="rect">
            <a:avLst/>
          </a:prstGeom>
          <a:noFill/>
          <a:ln/>
        </p:spPr>
        <p:txBody>
          <a:bodyPr wrap="none" rtlCol="0" anchor="t"/>
          <a:lstStyle/>
          <a:p>
            <a:pPr algn="l" indent="0" marL="0">
              <a:lnSpc>
                <a:spcPts val="2810"/>
              </a:lnSpc>
              <a:buNone/>
            </a:pPr>
            <a:r>
              <a:rPr lang="en-US" sz="2248" b="1" dirty="0">
                <a:solidFill>
                  <a:srgbClr val="60A9FF"/>
                </a:solidFill>
                <a:latin typeface="Barlow" pitchFamily="34" charset="0"/>
                <a:ea typeface="Barlow" pitchFamily="34" charset="-122"/>
                <a:cs typeface="Barlow" pitchFamily="34" charset="-120"/>
              </a:rPr>
              <a:t>Importing the Data</a:t>
            </a:r>
            <a:endParaRPr lang="en-US" sz="2248" dirty="0"/>
          </a:p>
        </p:txBody>
      </p:sp>
      <p:sp>
        <p:nvSpPr>
          <p:cNvPr id="8" name="Text 4"/>
          <p:cNvSpPr/>
          <p:nvPr/>
        </p:nvSpPr>
        <p:spPr>
          <a:xfrm>
            <a:off x="2570678" y="2339697"/>
            <a:ext cx="7588568" cy="325398"/>
          </a:xfrm>
          <a:prstGeom prst="rect">
            <a:avLst/>
          </a:prstGeom>
          <a:noFill/>
          <a:ln/>
        </p:spPr>
        <p:txBody>
          <a:bodyPr wrap="none" rtlCol="0" anchor="t"/>
          <a:lstStyle/>
          <a:p>
            <a:pPr algn="l" marL="3429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Downloaded the dataset in CSV format.</a:t>
            </a:r>
            <a:endParaRPr lang="en-US" sz="1708" dirty="0"/>
          </a:p>
        </p:txBody>
      </p:sp>
      <p:sp>
        <p:nvSpPr>
          <p:cNvPr id="9" name="Text 5"/>
          <p:cNvSpPr/>
          <p:nvPr/>
        </p:nvSpPr>
        <p:spPr>
          <a:xfrm>
            <a:off x="2570678" y="2740938"/>
            <a:ext cx="7588568" cy="325398"/>
          </a:xfrm>
          <a:prstGeom prst="rect">
            <a:avLst/>
          </a:prstGeom>
          <a:noFill/>
          <a:ln/>
        </p:spPr>
        <p:txBody>
          <a:bodyPr wrap="none" rtlCol="0" anchor="t"/>
          <a:lstStyle/>
          <a:p>
            <a:pPr algn="l" marL="3429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Opened MySQL Workbench and created a new database schema.</a:t>
            </a:r>
            <a:endParaRPr lang="en-US" sz="1708" dirty="0"/>
          </a:p>
        </p:txBody>
      </p:sp>
      <p:sp>
        <p:nvSpPr>
          <p:cNvPr id="10" name="Text 6"/>
          <p:cNvSpPr/>
          <p:nvPr/>
        </p:nvSpPr>
        <p:spPr>
          <a:xfrm>
            <a:off x="2570678" y="3142178"/>
            <a:ext cx="7588568" cy="325398"/>
          </a:xfrm>
          <a:prstGeom prst="rect">
            <a:avLst/>
          </a:prstGeom>
          <a:noFill/>
          <a:ln/>
        </p:spPr>
        <p:txBody>
          <a:bodyPr wrap="none" rtlCol="0" anchor="t"/>
          <a:lstStyle/>
          <a:p>
            <a:pPr algn="l" marL="3429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Loaded the CSV file into a new table</a:t>
            </a:r>
            <a:endParaRPr lang="en-US" sz="1708" dirty="0"/>
          </a:p>
        </p:txBody>
      </p:sp>
      <p:pic>
        <p:nvPicPr>
          <p:cNvPr id="11" name="Image 2" descr="preencoded.png">    </p:cNvPr>
          <p:cNvPicPr>
            <a:picLocks noChangeAspect="1"/>
          </p:cNvPicPr>
          <p:nvPr/>
        </p:nvPicPr>
        <p:blipFill>
          <a:blip r:embed="rId3"/>
          <a:stretch>
            <a:fillRect/>
          </a:stretch>
        </p:blipFill>
        <p:spPr>
          <a:xfrm>
            <a:off x="813554" y="3684508"/>
            <a:ext cx="1084778" cy="1897023"/>
          </a:xfrm>
          <a:prstGeom prst="rect">
            <a:avLst/>
          </a:prstGeom>
        </p:spPr>
      </p:pic>
      <p:sp>
        <p:nvSpPr>
          <p:cNvPr id="12" name="Text 7"/>
          <p:cNvSpPr/>
          <p:nvPr/>
        </p:nvSpPr>
        <p:spPr>
          <a:xfrm>
            <a:off x="2223730" y="3901440"/>
            <a:ext cx="2854881" cy="356830"/>
          </a:xfrm>
          <a:prstGeom prst="rect">
            <a:avLst/>
          </a:prstGeom>
          <a:noFill/>
          <a:ln/>
        </p:spPr>
        <p:txBody>
          <a:bodyPr wrap="none" rtlCol="0" anchor="t"/>
          <a:lstStyle/>
          <a:p>
            <a:pPr algn="l" indent="0" marL="0">
              <a:lnSpc>
                <a:spcPts val="2810"/>
              </a:lnSpc>
              <a:buNone/>
            </a:pPr>
            <a:r>
              <a:rPr lang="en-US" sz="2248" b="1" dirty="0">
                <a:solidFill>
                  <a:srgbClr val="60A9FF"/>
                </a:solidFill>
                <a:latin typeface="Barlow" pitchFamily="34" charset="0"/>
                <a:ea typeface="Barlow" pitchFamily="34" charset="-122"/>
                <a:cs typeface="Barlow" pitchFamily="34" charset="-120"/>
              </a:rPr>
              <a:t>Investigating Further</a:t>
            </a:r>
            <a:endParaRPr lang="en-US" sz="2248" dirty="0"/>
          </a:p>
        </p:txBody>
      </p:sp>
      <p:sp>
        <p:nvSpPr>
          <p:cNvPr id="13" name="Text 8"/>
          <p:cNvSpPr/>
          <p:nvPr/>
        </p:nvSpPr>
        <p:spPr>
          <a:xfrm>
            <a:off x="2223730" y="4388406"/>
            <a:ext cx="7935516" cy="976193"/>
          </a:xfrm>
          <a:prstGeom prst="rect">
            <a:avLst/>
          </a:prstGeom>
          <a:noFill/>
          <a:ln/>
        </p:spPr>
        <p:txBody>
          <a:bodyPr wrap="square" rtlCol="0" anchor="t"/>
          <a:lstStyle/>
          <a:p>
            <a:pPr algn="l" indent="0" marL="0">
              <a:lnSpc>
                <a:spcPts val="2563"/>
              </a:lnSpc>
              <a:buNone/>
            </a:pPr>
            <a:r>
              <a:rPr lang="en-US" sz="1708" dirty="0">
                <a:solidFill>
                  <a:srgbClr val="EEEFF5"/>
                </a:solidFill>
                <a:latin typeface="Montserrat" pitchFamily="34" charset="0"/>
                <a:ea typeface="Montserrat" pitchFamily="34" charset="-122"/>
                <a:cs typeface="Montserrat" pitchFamily="34" charset="-120"/>
              </a:rPr>
              <a:t>I ran SQL queries to dive deeper into this relationship, examining how factors like product category and customer loyalty impacted the trend. The insights I uncovered were quite fascinating.</a:t>
            </a:r>
            <a:endParaRPr lang="en-US" sz="1708" dirty="0"/>
          </a:p>
        </p:txBody>
      </p:sp>
      <p:pic>
        <p:nvPicPr>
          <p:cNvPr id="14" name="Image 3" descr="preencoded.png">    </p:cNvPr>
          <p:cNvPicPr>
            <a:picLocks noChangeAspect="1"/>
          </p:cNvPicPr>
          <p:nvPr/>
        </p:nvPicPr>
        <p:blipFill>
          <a:blip r:embed="rId4"/>
          <a:stretch>
            <a:fillRect/>
          </a:stretch>
        </p:blipFill>
        <p:spPr>
          <a:xfrm>
            <a:off x="813554" y="5581531"/>
            <a:ext cx="1084778" cy="2056328"/>
          </a:xfrm>
          <a:prstGeom prst="rect">
            <a:avLst/>
          </a:prstGeom>
        </p:spPr>
      </p:pic>
      <p:sp>
        <p:nvSpPr>
          <p:cNvPr id="15" name="Text 9"/>
          <p:cNvSpPr/>
          <p:nvPr/>
        </p:nvSpPr>
        <p:spPr>
          <a:xfrm>
            <a:off x="2223730" y="5798463"/>
            <a:ext cx="2854881" cy="356830"/>
          </a:xfrm>
          <a:prstGeom prst="rect">
            <a:avLst/>
          </a:prstGeom>
          <a:noFill/>
          <a:ln/>
        </p:spPr>
        <p:txBody>
          <a:bodyPr wrap="none" rtlCol="0" anchor="t"/>
          <a:lstStyle/>
          <a:p>
            <a:pPr algn="l" indent="0" marL="0">
              <a:lnSpc>
                <a:spcPts val="2810"/>
              </a:lnSpc>
              <a:buNone/>
            </a:pPr>
            <a:r>
              <a:rPr lang="en-US" sz="2248" b="1" dirty="0">
                <a:solidFill>
                  <a:srgbClr val="60A9FF"/>
                </a:solidFill>
                <a:latin typeface="Barlow" pitchFamily="34" charset="0"/>
                <a:ea typeface="Barlow" pitchFamily="34" charset="-122"/>
                <a:cs typeface="Barlow" pitchFamily="34" charset="-120"/>
              </a:rPr>
              <a:t>Challenges Faced:</a:t>
            </a:r>
            <a:endParaRPr lang="en-US" sz="2248" dirty="0"/>
          </a:p>
        </p:txBody>
      </p:sp>
      <p:sp>
        <p:nvSpPr>
          <p:cNvPr id="16" name="Text 10"/>
          <p:cNvSpPr/>
          <p:nvPr/>
        </p:nvSpPr>
        <p:spPr>
          <a:xfrm>
            <a:off x="2917865" y="6285428"/>
            <a:ext cx="7241381" cy="325398"/>
          </a:xfrm>
          <a:prstGeom prst="rect">
            <a:avLst/>
          </a:prstGeom>
          <a:noFill/>
          <a:ln/>
        </p:spPr>
        <p:txBody>
          <a:bodyPr wrap="none" rtlCol="0" anchor="t"/>
          <a:lstStyle/>
          <a:p>
            <a:pPr algn="l" lvl="1" marL="6858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Handling inconsistent delimiters and quotation marks.</a:t>
            </a:r>
            <a:endParaRPr lang="en-US" sz="1708" dirty="0"/>
          </a:p>
        </p:txBody>
      </p:sp>
      <p:sp>
        <p:nvSpPr>
          <p:cNvPr id="17" name="Text 11"/>
          <p:cNvSpPr/>
          <p:nvPr/>
        </p:nvSpPr>
        <p:spPr>
          <a:xfrm>
            <a:off x="2917865" y="6686669"/>
            <a:ext cx="7241381" cy="325398"/>
          </a:xfrm>
          <a:prstGeom prst="rect">
            <a:avLst/>
          </a:prstGeom>
          <a:noFill/>
          <a:ln/>
        </p:spPr>
        <p:txBody>
          <a:bodyPr wrap="none" rtlCol="0" anchor="t"/>
          <a:lstStyle/>
          <a:p>
            <a:pPr algn="l" lvl="1" marL="6858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Choosing appropriate data types for each column.</a:t>
            </a:r>
            <a:endParaRPr lang="en-US" sz="1708" dirty="0"/>
          </a:p>
        </p:txBody>
      </p:sp>
      <p:sp>
        <p:nvSpPr>
          <p:cNvPr id="18" name="Text 12"/>
          <p:cNvSpPr/>
          <p:nvPr/>
        </p:nvSpPr>
        <p:spPr>
          <a:xfrm>
            <a:off x="2917865" y="7087910"/>
            <a:ext cx="7241381" cy="333018"/>
          </a:xfrm>
          <a:prstGeom prst="rect">
            <a:avLst/>
          </a:prstGeom>
          <a:noFill/>
          <a:ln/>
        </p:spPr>
        <p:txBody>
          <a:bodyPr wrap="none" rtlCol="0" anchor="t"/>
          <a:lstStyle/>
          <a:p>
            <a:pPr algn="l" lvl="1" marL="685800" indent="-342900">
              <a:lnSpc>
                <a:spcPts val="2563"/>
              </a:lnSpc>
              <a:buSzPct val="100000"/>
              <a:buChar char="•"/>
            </a:pPr>
            <a:r>
              <a:rPr lang="en-US" sz="1708" dirty="0">
                <a:solidFill>
                  <a:srgbClr val="EEEFF5"/>
                </a:solidFill>
                <a:latin typeface="Montserrat" pitchFamily="34" charset="0"/>
                <a:ea typeface="Montserrat" pitchFamily="34" charset="-122"/>
                <a:cs typeface="Montserrat" pitchFamily="34" charset="-120"/>
              </a:rPr>
              <a:t>Managing null values in columns like </a:t>
            </a:r>
            <a:pPr algn="l" lvl="1" indent="0" marL="0">
              <a:lnSpc>
                <a:spcPts val="2563"/>
              </a:lnSpc>
              <a:buNone/>
            </a:pPr>
            <a:r>
              <a:rPr lang="en-US" sz="1708" dirty="0">
                <a:solidFill>
                  <a:srgbClr val="EEEFF5"/>
                </a:solidFill>
                <a:highlight>
                  <a:srgbClr val="00234D"/>
                </a:highlight>
                <a:latin typeface="Consolas" pitchFamily="34" charset="0"/>
                <a:ea typeface="Consolas" pitchFamily="34" charset="-122"/>
                <a:cs typeface="Consolas" pitchFamily="34" charset="-120"/>
              </a:rPr>
              <a:t>director</a:t>
            </a:r>
            <a:pPr algn="l" lvl="1" indent="0" marL="0">
              <a:lnSpc>
                <a:spcPts val="2563"/>
              </a:lnSpc>
              <a:buNone/>
            </a:pPr>
            <a:r>
              <a:rPr lang="en-US" sz="1708" dirty="0">
                <a:solidFill>
                  <a:srgbClr val="EEEFF5"/>
                </a:solidFill>
                <a:latin typeface="Montserrat" pitchFamily="34" charset="0"/>
                <a:ea typeface="Montserrat" pitchFamily="34" charset="-122"/>
                <a:cs typeface="Montserrat" pitchFamily="34" charset="-120"/>
              </a:rPr>
              <a:t> and </a:t>
            </a:r>
            <a:pPr algn="l" lvl="1" indent="0" marL="0">
              <a:lnSpc>
                <a:spcPts val="2563"/>
              </a:lnSpc>
              <a:buNone/>
            </a:pPr>
            <a:r>
              <a:rPr lang="en-US" sz="1708" dirty="0">
                <a:solidFill>
                  <a:srgbClr val="EEEFF5"/>
                </a:solidFill>
                <a:highlight>
                  <a:srgbClr val="00234D"/>
                </a:highlight>
                <a:latin typeface="Consolas" pitchFamily="34" charset="0"/>
                <a:ea typeface="Consolas" pitchFamily="34" charset="-122"/>
                <a:cs typeface="Consolas" pitchFamily="34" charset="-120"/>
              </a:rPr>
              <a:t>cast</a:t>
            </a:r>
            <a:pPr algn="l" lvl="1" indent="0" marL="0">
              <a:lnSpc>
                <a:spcPts val="2563"/>
              </a:lnSpc>
              <a:buNone/>
            </a:pPr>
            <a:r>
              <a:rPr lang="en-US" sz="1708" dirty="0">
                <a:solidFill>
                  <a:srgbClr val="EEEFF5"/>
                </a:solidFill>
                <a:latin typeface="Montserrat" pitchFamily="34" charset="0"/>
                <a:ea typeface="Montserrat" pitchFamily="34" charset="-122"/>
                <a:cs typeface="Montserrat" pitchFamily="34" charset="-120"/>
              </a:rPr>
              <a:t>.</a:t>
            </a:r>
            <a:endParaRPr lang="en-US" sz="1708" dirty="0"/>
          </a:p>
        </p:txBody>
      </p:sp>
      <p:pic>
        <p:nvPicPr>
          <p:cNvPr id="1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2446853"/>
            <a:ext cx="8069223" cy="1008578"/>
          </a:xfrm>
          <a:prstGeom prst="rect">
            <a:avLst/>
          </a:prstGeom>
          <a:noFill/>
          <a:ln/>
        </p:spPr>
        <p:txBody>
          <a:bodyPr wrap="none" rtlCol="0" anchor="t"/>
          <a:lstStyle/>
          <a:p>
            <a:pPr indent="0" marL="0">
              <a:lnSpc>
                <a:spcPts val="7942"/>
              </a:lnSpc>
              <a:buNone/>
            </a:pPr>
            <a:r>
              <a:rPr lang="en-US" sz="6354" b="1" dirty="0">
                <a:solidFill>
                  <a:srgbClr val="60A9FF"/>
                </a:solidFill>
                <a:latin typeface="Barlow" pitchFamily="34" charset="0"/>
                <a:ea typeface="Barlow" pitchFamily="34" charset="-122"/>
                <a:cs typeface="Barlow" pitchFamily="34" charset="-120"/>
              </a:rPr>
              <a:t>Findings</a:t>
            </a:r>
            <a:endParaRPr lang="en-US" sz="6354" dirty="0"/>
          </a:p>
        </p:txBody>
      </p:sp>
      <p:sp>
        <p:nvSpPr>
          <p:cNvPr id="6" name="Text 3"/>
          <p:cNvSpPr/>
          <p:nvPr/>
        </p:nvSpPr>
        <p:spPr>
          <a:xfrm>
            <a:off x="833199" y="3788688"/>
            <a:ext cx="9306401" cy="333256"/>
          </a:xfrm>
          <a:prstGeom prst="rect">
            <a:avLst/>
          </a:prstGeom>
          <a:noFill/>
          <a:ln/>
        </p:spPr>
        <p:txBody>
          <a:bodyPr wrap="none" rtlCol="0" anchor="t"/>
          <a:lstStyle/>
          <a:p>
            <a:pPr indent="0" marL="0">
              <a:lnSpc>
                <a:spcPts val="2624"/>
              </a:lnSpc>
              <a:buNone/>
            </a:pPr>
            <a:r>
              <a:rPr lang="en-US" sz="1750" b="1" dirty="0">
                <a:solidFill>
                  <a:srgbClr val="EEEFF5"/>
                </a:solidFill>
                <a:latin typeface="Montserrat" pitchFamily="34" charset="0"/>
                <a:ea typeface="Montserrat" pitchFamily="34" charset="-122"/>
                <a:cs typeface="Montserrat" pitchFamily="34" charset="-120"/>
              </a:rPr>
              <a:t>Insight:</a:t>
            </a:r>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 Significant Increase in TV Shows Over the Years</a:t>
            </a:r>
            <a:endParaRPr lang="en-US" sz="1750" dirty="0"/>
          </a:p>
        </p:txBody>
      </p:sp>
      <p:sp>
        <p:nvSpPr>
          <p:cNvPr id="7" name="Text 4"/>
          <p:cNvSpPr/>
          <p:nvPr/>
        </p:nvSpPr>
        <p:spPr>
          <a:xfrm>
            <a:off x="1188601" y="4371856"/>
            <a:ext cx="8951000" cy="666512"/>
          </a:xfrm>
          <a:prstGeom prst="rect">
            <a:avLst/>
          </a:prstGeom>
          <a:noFill/>
          <a:ln/>
        </p:spPr>
        <p:txBody>
          <a:bodyPr wrap="square" rtlCol="0" anchor="t"/>
          <a:lstStyle/>
          <a:p>
            <a:pPr algn="l" marL="342900" indent="-342900">
              <a:lnSpc>
                <a:spcPts val="2624"/>
              </a:lnSpc>
              <a:buSzPct val="100000"/>
              <a:buChar char="•"/>
            </a:pPr>
            <a:r>
              <a:rPr lang="en-US" sz="1750" dirty="0">
                <a:solidFill>
                  <a:srgbClr val="EEEFF5"/>
                </a:solidFill>
                <a:latin typeface="Montserrat" pitchFamily="34" charset="0"/>
                <a:ea typeface="Montserrat" pitchFamily="34" charset="-122"/>
                <a:cs typeface="Montserrat" pitchFamily="34" charset="-120"/>
              </a:rPr>
              <a:t>Analysis revealed a marked increase in the number of TV shows added to Netflix in recent years compared to movies.</a:t>
            </a:r>
            <a:endParaRPr lang="en-US" sz="1750" dirty="0"/>
          </a:p>
        </p:txBody>
      </p:sp>
      <p:sp>
        <p:nvSpPr>
          <p:cNvPr id="8" name="Text 5"/>
          <p:cNvSpPr/>
          <p:nvPr/>
        </p:nvSpPr>
        <p:spPr>
          <a:xfrm>
            <a:off x="1188601" y="5116116"/>
            <a:ext cx="8951000" cy="666512"/>
          </a:xfrm>
          <a:prstGeom prst="rect">
            <a:avLst/>
          </a:prstGeom>
          <a:noFill/>
          <a:ln/>
        </p:spPr>
        <p:txBody>
          <a:bodyPr wrap="square" rtlCol="0" anchor="t"/>
          <a:lstStyle/>
          <a:p>
            <a:pPr algn="l" marL="342900" indent="-342900">
              <a:lnSpc>
                <a:spcPts val="2624"/>
              </a:lnSpc>
              <a:buSzPct val="100000"/>
              <a:buChar char="•"/>
            </a:pPr>
            <a:r>
              <a:rPr lang="en-US" sz="1750" b="1" dirty="0">
                <a:solidFill>
                  <a:srgbClr val="EEEFF5"/>
                </a:solidFill>
                <a:latin typeface="Montserrat" pitchFamily="34" charset="0"/>
                <a:ea typeface="Montserrat" pitchFamily="34" charset="-122"/>
                <a:cs typeface="Montserrat" pitchFamily="34" charset="-120"/>
              </a:rPr>
              <a:t>Implication:</a:t>
            </a:r>
            <a:pPr algn="l"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 Indicates Netflix's strategic shift towards producing and acquiring more TV series content to engage viewers with ongoing subscriptions.</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2405777" y="540425"/>
            <a:ext cx="6191131" cy="645914"/>
          </a:xfrm>
          <a:prstGeom prst="rect">
            <a:avLst/>
          </a:prstGeom>
          <a:noFill/>
          <a:ln/>
        </p:spPr>
        <p:txBody>
          <a:bodyPr wrap="none" rtlCol="0" anchor="t"/>
          <a:lstStyle/>
          <a:p>
            <a:pPr indent="0" marL="0">
              <a:lnSpc>
                <a:spcPts val="5086"/>
              </a:lnSpc>
              <a:buNone/>
            </a:pPr>
            <a:r>
              <a:rPr lang="en-US" sz="4069" b="1" dirty="0">
                <a:solidFill>
                  <a:srgbClr val="60A9FF"/>
                </a:solidFill>
                <a:latin typeface="Barlow" pitchFamily="34" charset="0"/>
                <a:ea typeface="Barlow" pitchFamily="34" charset="-122"/>
                <a:cs typeface="Barlow" pitchFamily="34" charset="-120"/>
              </a:rPr>
              <a:t>SQL Queries and Cool Facts</a:t>
            </a:r>
            <a:endParaRPr lang="en-US" sz="4069" dirty="0"/>
          </a:p>
        </p:txBody>
      </p:sp>
      <p:sp>
        <p:nvSpPr>
          <p:cNvPr id="5" name="Text 3"/>
          <p:cNvSpPr/>
          <p:nvPr/>
        </p:nvSpPr>
        <p:spPr>
          <a:xfrm>
            <a:off x="2405777" y="1579007"/>
            <a:ext cx="9818846" cy="294442"/>
          </a:xfrm>
          <a:prstGeom prst="rect">
            <a:avLst/>
          </a:prstGeom>
          <a:noFill/>
          <a:ln/>
        </p:spPr>
        <p:txBody>
          <a:bodyPr wrap="none" rtlCol="0" anchor="t"/>
          <a:lstStyle/>
          <a:p>
            <a:pPr indent="0" marL="0">
              <a:lnSpc>
                <a:spcPts val="2319"/>
              </a:lnSpc>
              <a:buNone/>
            </a:pPr>
            <a:r>
              <a:rPr lang="en-US" sz="1546" b="1" dirty="0">
                <a:solidFill>
                  <a:srgbClr val="EEEFF5"/>
                </a:solidFill>
                <a:latin typeface="Montserrat" pitchFamily="34" charset="0"/>
                <a:ea typeface="Montserrat" pitchFamily="34" charset="-122"/>
                <a:cs typeface="Montserrat" pitchFamily="34" charset="-120"/>
              </a:rPr>
              <a:t>Total Count of Movies and TV Shows:</a:t>
            </a:r>
            <a:endParaRPr lang="en-US" sz="1546" dirty="0"/>
          </a:p>
        </p:txBody>
      </p:sp>
      <p:sp>
        <p:nvSpPr>
          <p:cNvPr id="6" name="Shape 4"/>
          <p:cNvSpPr/>
          <p:nvPr/>
        </p:nvSpPr>
        <p:spPr>
          <a:xfrm>
            <a:off x="2405777" y="2094309"/>
            <a:ext cx="9818846" cy="883444"/>
          </a:xfrm>
          <a:prstGeom prst="roundRect">
            <a:avLst>
              <a:gd name="adj" fmla="val 26675"/>
            </a:avLst>
          </a:prstGeom>
          <a:solidFill>
            <a:srgbClr val="00234D"/>
          </a:solidFill>
          <a:ln/>
        </p:spPr>
      </p:sp>
      <p:sp>
        <p:nvSpPr>
          <p:cNvPr id="7" name="Shape 5"/>
          <p:cNvSpPr/>
          <p:nvPr/>
        </p:nvSpPr>
        <p:spPr>
          <a:xfrm>
            <a:off x="2396014" y="2094309"/>
            <a:ext cx="9838373" cy="883444"/>
          </a:xfrm>
          <a:prstGeom prst="roundRect">
            <a:avLst>
              <a:gd name="adj" fmla="val 3334"/>
            </a:avLst>
          </a:prstGeom>
          <a:solidFill>
            <a:srgbClr val="00234D"/>
          </a:solidFill>
          <a:ln/>
        </p:spPr>
      </p:sp>
      <p:sp>
        <p:nvSpPr>
          <p:cNvPr id="8" name="Text 6"/>
          <p:cNvSpPr/>
          <p:nvPr/>
        </p:nvSpPr>
        <p:spPr>
          <a:xfrm>
            <a:off x="2592348" y="2241590"/>
            <a:ext cx="9445704" cy="588883"/>
          </a:xfrm>
          <a:prstGeom prst="rect">
            <a:avLst/>
          </a:prstGeom>
          <a:noFill/>
          <a:ln/>
        </p:spPr>
        <p:txBody>
          <a:bodyPr wrap="square" rtlCol="0" anchor="t"/>
          <a:lstStyle/>
          <a:p>
            <a:pPr indent="0" marL="0">
              <a:lnSpc>
                <a:spcPts val="2319"/>
              </a:lnSpc>
              <a:buNone/>
            </a:pPr>
            <a:r>
              <a:rPr lang="en-US" sz="1546" dirty="0">
                <a:solidFill>
                  <a:srgbClr val="EEEFF5"/>
                </a:solidFill>
                <a:highlight>
                  <a:srgbClr val="00234D"/>
                </a:highlight>
                <a:latin typeface="Consolas" pitchFamily="34" charset="0"/>
                <a:ea typeface="Consolas" pitchFamily="34" charset="-122"/>
                <a:cs typeface="Consolas" pitchFamily="34" charset="-120"/>
              </a:rPr>
              <a:t>SELECT type, COUNT(*) as count FROM netflix_shows GROUP BY type;
</a:t>
            </a:r>
            <a:endParaRPr lang="en-US" sz="1546" dirty="0"/>
          </a:p>
        </p:txBody>
      </p:sp>
      <p:sp>
        <p:nvSpPr>
          <p:cNvPr id="9" name="Text 7"/>
          <p:cNvSpPr/>
          <p:nvPr/>
        </p:nvSpPr>
        <p:spPr>
          <a:xfrm>
            <a:off x="2405777" y="3198614"/>
            <a:ext cx="9818846" cy="294442"/>
          </a:xfrm>
          <a:prstGeom prst="rect">
            <a:avLst/>
          </a:prstGeom>
          <a:noFill/>
          <a:ln/>
        </p:spPr>
        <p:txBody>
          <a:bodyPr wrap="none" rtlCol="0" anchor="t"/>
          <a:lstStyle/>
          <a:p>
            <a:pPr indent="0" marL="0">
              <a:lnSpc>
                <a:spcPts val="2319"/>
              </a:lnSpc>
              <a:buNone/>
            </a:pPr>
            <a:r>
              <a:rPr lang="en-US" sz="1546" dirty="0">
                <a:solidFill>
                  <a:srgbClr val="EEEFF5"/>
                </a:solidFill>
                <a:latin typeface="Montserrat" pitchFamily="34" charset="0"/>
                <a:ea typeface="Montserrat" pitchFamily="34" charset="-122"/>
                <a:cs typeface="Montserrat" pitchFamily="34" charset="-120"/>
              </a:rPr>
              <a:t>The result showed a total of 100 Netflix Movies and TV shows in the dataset.</a:t>
            </a:r>
            <a:endParaRPr lang="en-US" sz="1546" dirty="0"/>
          </a:p>
        </p:txBody>
      </p:sp>
      <p:sp>
        <p:nvSpPr>
          <p:cNvPr id="10" name="Text 8"/>
          <p:cNvSpPr/>
          <p:nvPr/>
        </p:nvSpPr>
        <p:spPr>
          <a:xfrm>
            <a:off x="2405777" y="3713917"/>
            <a:ext cx="9818846" cy="294442"/>
          </a:xfrm>
          <a:prstGeom prst="rect">
            <a:avLst/>
          </a:prstGeom>
          <a:noFill/>
          <a:ln/>
        </p:spPr>
        <p:txBody>
          <a:bodyPr wrap="none" rtlCol="0" anchor="t"/>
          <a:lstStyle/>
          <a:p>
            <a:pPr indent="0" marL="0">
              <a:lnSpc>
                <a:spcPts val="2319"/>
              </a:lnSpc>
              <a:buNone/>
            </a:pPr>
            <a:endParaRPr lang="en-US" sz="1546" dirty="0"/>
          </a:p>
        </p:txBody>
      </p:sp>
      <p:sp>
        <p:nvSpPr>
          <p:cNvPr id="11" name="Text 9"/>
          <p:cNvSpPr/>
          <p:nvPr/>
        </p:nvSpPr>
        <p:spPr>
          <a:xfrm>
            <a:off x="2405777" y="4229219"/>
            <a:ext cx="9818846" cy="294442"/>
          </a:xfrm>
          <a:prstGeom prst="rect">
            <a:avLst/>
          </a:prstGeom>
          <a:noFill/>
          <a:ln/>
        </p:spPr>
        <p:txBody>
          <a:bodyPr wrap="none" rtlCol="0" anchor="t"/>
          <a:lstStyle/>
          <a:p>
            <a:pPr indent="0" marL="0">
              <a:lnSpc>
                <a:spcPts val="2319"/>
              </a:lnSpc>
              <a:buNone/>
            </a:pPr>
            <a:r>
              <a:rPr lang="en-US" sz="1546" b="1" dirty="0">
                <a:solidFill>
                  <a:srgbClr val="EEEFF5"/>
                </a:solidFill>
                <a:latin typeface="Montserrat" pitchFamily="34" charset="0"/>
                <a:ea typeface="Montserrat" pitchFamily="34" charset="-122"/>
                <a:cs typeface="Montserrat" pitchFamily="34" charset="-120"/>
              </a:rPr>
              <a:t>Distribution of Content Added Over the Years:</a:t>
            </a:r>
            <a:endParaRPr lang="en-US" sz="1546" dirty="0"/>
          </a:p>
        </p:txBody>
      </p:sp>
      <p:sp>
        <p:nvSpPr>
          <p:cNvPr id="12" name="Shape 10"/>
          <p:cNvSpPr/>
          <p:nvPr/>
        </p:nvSpPr>
        <p:spPr>
          <a:xfrm>
            <a:off x="2405777" y="4744522"/>
            <a:ext cx="9818846" cy="883444"/>
          </a:xfrm>
          <a:prstGeom prst="roundRect">
            <a:avLst>
              <a:gd name="adj" fmla="val 26675"/>
            </a:avLst>
          </a:prstGeom>
          <a:solidFill>
            <a:srgbClr val="00234D"/>
          </a:solidFill>
          <a:ln/>
        </p:spPr>
      </p:sp>
      <p:sp>
        <p:nvSpPr>
          <p:cNvPr id="13" name="Shape 11"/>
          <p:cNvSpPr/>
          <p:nvPr/>
        </p:nvSpPr>
        <p:spPr>
          <a:xfrm>
            <a:off x="2396014" y="4744522"/>
            <a:ext cx="9838373" cy="883444"/>
          </a:xfrm>
          <a:prstGeom prst="roundRect">
            <a:avLst>
              <a:gd name="adj" fmla="val 3334"/>
            </a:avLst>
          </a:prstGeom>
          <a:solidFill>
            <a:srgbClr val="00234D"/>
          </a:solidFill>
          <a:ln/>
        </p:spPr>
      </p:sp>
      <p:sp>
        <p:nvSpPr>
          <p:cNvPr id="14" name="Text 12"/>
          <p:cNvSpPr/>
          <p:nvPr/>
        </p:nvSpPr>
        <p:spPr>
          <a:xfrm>
            <a:off x="2592348" y="4891802"/>
            <a:ext cx="9445704" cy="588883"/>
          </a:xfrm>
          <a:prstGeom prst="rect">
            <a:avLst/>
          </a:prstGeom>
          <a:noFill/>
          <a:ln/>
        </p:spPr>
        <p:txBody>
          <a:bodyPr wrap="square" rtlCol="0" anchor="t"/>
          <a:lstStyle/>
          <a:p>
            <a:pPr indent="0" marL="0">
              <a:lnSpc>
                <a:spcPts val="2319"/>
              </a:lnSpc>
              <a:buNone/>
            </a:pPr>
            <a:r>
              <a:rPr lang="en-US" sz="1546" dirty="0">
                <a:solidFill>
                  <a:srgbClr val="EEEFF5"/>
                </a:solidFill>
                <a:highlight>
                  <a:srgbClr val="00234D"/>
                </a:highlight>
                <a:latin typeface="Consolas" pitchFamily="34" charset="0"/>
                <a:ea typeface="Consolas" pitchFamily="34" charset="-122"/>
                <a:cs typeface="Consolas" pitchFamily="34" charset="-120"/>
              </a:rPr>
              <a:t>SELECT release_year, type, COUNT(*) as count FROM netflix_shows GROUP BY release_year, type ORDER BY release_year;</a:t>
            </a:r>
            <a:endParaRPr lang="en-US" sz="1546" dirty="0"/>
          </a:p>
        </p:txBody>
      </p:sp>
      <p:sp>
        <p:nvSpPr>
          <p:cNvPr id="15" name="Text 13"/>
          <p:cNvSpPr/>
          <p:nvPr/>
        </p:nvSpPr>
        <p:spPr>
          <a:xfrm>
            <a:off x="2405777" y="5848826"/>
            <a:ext cx="9818846" cy="294442"/>
          </a:xfrm>
          <a:prstGeom prst="rect">
            <a:avLst/>
          </a:prstGeom>
          <a:noFill/>
          <a:ln/>
        </p:spPr>
        <p:txBody>
          <a:bodyPr wrap="none" rtlCol="0" anchor="t"/>
          <a:lstStyle/>
          <a:p>
            <a:pPr indent="0" marL="0">
              <a:lnSpc>
                <a:spcPts val="2319"/>
              </a:lnSpc>
              <a:buNone/>
            </a:pPr>
            <a:r>
              <a:rPr lang="en-US" sz="1546" b="1" dirty="0">
                <a:solidFill>
                  <a:srgbClr val="EEEFF5"/>
                </a:solidFill>
                <a:latin typeface="Montserrat" pitchFamily="34" charset="0"/>
                <a:ea typeface="Montserrat" pitchFamily="34" charset="-122"/>
                <a:cs typeface="Montserrat" pitchFamily="34" charset="-120"/>
              </a:rPr>
              <a:t>Cool Fact:</a:t>
            </a:r>
            <a:pPr indent="0" marL="0">
              <a:lnSpc>
                <a:spcPts val="2319"/>
              </a:lnSpc>
              <a:buNone/>
            </a:pPr>
            <a:r>
              <a:rPr lang="en-US" sz="1546" dirty="0">
                <a:solidFill>
                  <a:srgbClr val="EEEFF5"/>
                </a:solidFill>
                <a:latin typeface="Montserrat" pitchFamily="34" charset="0"/>
                <a:ea typeface="Montserrat" pitchFamily="34" charset="-122"/>
                <a:cs typeface="Montserrat" pitchFamily="34" charset="-120"/>
              </a:rPr>
              <a:t> </a:t>
            </a:r>
            <a:endParaRPr lang="en-US" sz="1546" dirty="0"/>
          </a:p>
        </p:txBody>
      </p:sp>
      <p:sp>
        <p:nvSpPr>
          <p:cNvPr id="16" name="Text 14"/>
          <p:cNvSpPr/>
          <p:nvPr/>
        </p:nvSpPr>
        <p:spPr>
          <a:xfrm>
            <a:off x="2405777" y="6364129"/>
            <a:ext cx="9818846" cy="294442"/>
          </a:xfrm>
          <a:prstGeom prst="rect">
            <a:avLst/>
          </a:prstGeom>
          <a:noFill/>
          <a:ln/>
        </p:spPr>
        <p:txBody>
          <a:bodyPr wrap="none" rtlCol="0" anchor="t"/>
          <a:lstStyle/>
          <a:p>
            <a:pPr indent="0" marL="0">
              <a:lnSpc>
                <a:spcPts val="2319"/>
              </a:lnSpc>
              <a:buNone/>
            </a:pPr>
            <a:r>
              <a:rPr lang="en-US" sz="1546" dirty="0">
                <a:solidFill>
                  <a:srgbClr val="EEEFF5"/>
                </a:solidFill>
                <a:latin typeface="Montserrat" pitchFamily="34" charset="0"/>
                <a:ea typeface="Montserrat" pitchFamily="34" charset="-122"/>
                <a:cs typeface="Montserrat" pitchFamily="34" charset="-120"/>
              </a:rPr>
              <a:t>The number of TV shows added annually has increased, particularly in the past five years.</a:t>
            </a:r>
            <a:endParaRPr lang="en-US" sz="1546" dirty="0"/>
          </a:p>
        </p:txBody>
      </p:sp>
      <p:sp>
        <p:nvSpPr>
          <p:cNvPr id="17" name="Text 15"/>
          <p:cNvSpPr/>
          <p:nvPr/>
        </p:nvSpPr>
        <p:spPr>
          <a:xfrm>
            <a:off x="2405777" y="6879431"/>
            <a:ext cx="9818846" cy="294442"/>
          </a:xfrm>
          <a:prstGeom prst="rect">
            <a:avLst/>
          </a:prstGeom>
          <a:noFill/>
          <a:ln/>
        </p:spPr>
        <p:txBody>
          <a:bodyPr wrap="none" rtlCol="0" anchor="t"/>
          <a:lstStyle/>
          <a:p>
            <a:pPr indent="0" marL="0">
              <a:lnSpc>
                <a:spcPts val="2319"/>
              </a:lnSpc>
              <a:buNone/>
            </a:pPr>
            <a:r>
              <a:rPr lang="en-US" sz="1546" dirty="0">
                <a:solidFill>
                  <a:srgbClr val="EEEFF5"/>
                </a:solidFill>
                <a:latin typeface="Montserrat" pitchFamily="34" charset="0"/>
                <a:ea typeface="Montserrat" pitchFamily="34" charset="-122"/>
                <a:cs typeface="Montserrat" pitchFamily="34" charset="-120"/>
              </a:rPr>
              <a:t>2021 had the highest number of releases with 53 releases</a:t>
            </a:r>
            <a:endParaRPr lang="en-US" sz="1546" dirty="0"/>
          </a:p>
        </p:txBody>
      </p:sp>
      <p:sp>
        <p:nvSpPr>
          <p:cNvPr id="18" name="Text 16"/>
          <p:cNvSpPr/>
          <p:nvPr/>
        </p:nvSpPr>
        <p:spPr>
          <a:xfrm>
            <a:off x="2405777" y="7394734"/>
            <a:ext cx="9818846" cy="294442"/>
          </a:xfrm>
          <a:prstGeom prst="rect">
            <a:avLst/>
          </a:prstGeom>
          <a:noFill/>
          <a:ln/>
        </p:spPr>
        <p:txBody>
          <a:bodyPr wrap="none" rtlCol="0" anchor="t"/>
          <a:lstStyle/>
          <a:p>
            <a:pPr indent="0" marL="0">
              <a:lnSpc>
                <a:spcPts val="2319"/>
              </a:lnSpc>
              <a:buNone/>
            </a:pPr>
            <a:endParaRPr lang="en-US" sz="1546"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2887623" y="487561"/>
            <a:ext cx="4664393" cy="582454"/>
          </a:xfrm>
          <a:prstGeom prst="rect">
            <a:avLst/>
          </a:prstGeom>
          <a:noFill/>
          <a:ln/>
        </p:spPr>
        <p:txBody>
          <a:bodyPr wrap="none" rtlCol="0" anchor="t"/>
          <a:lstStyle/>
          <a:p>
            <a:pPr indent="0" marL="0">
              <a:lnSpc>
                <a:spcPts val="4587"/>
              </a:lnSpc>
              <a:buNone/>
            </a:pPr>
            <a:r>
              <a:rPr lang="en-US" sz="3670" b="1" dirty="0">
                <a:solidFill>
                  <a:srgbClr val="60A9FF"/>
                </a:solidFill>
                <a:latin typeface="Barlow" pitchFamily="34" charset="0"/>
                <a:ea typeface="Barlow" pitchFamily="34" charset="-122"/>
                <a:cs typeface="Barlow" pitchFamily="34" charset="-120"/>
              </a:rPr>
              <a:t>Questions and Insights</a:t>
            </a:r>
            <a:endParaRPr lang="en-US" sz="3670" dirty="0"/>
          </a:p>
        </p:txBody>
      </p:sp>
      <p:sp>
        <p:nvSpPr>
          <p:cNvPr id="7" name="Shape 4"/>
          <p:cNvSpPr/>
          <p:nvPr/>
        </p:nvSpPr>
        <p:spPr>
          <a:xfrm>
            <a:off x="3113484" y="1335643"/>
            <a:ext cx="79653" cy="6406396"/>
          </a:xfrm>
          <a:prstGeom prst="roundRect">
            <a:avLst>
              <a:gd name="adj" fmla="val 133407"/>
            </a:avLst>
          </a:prstGeom>
          <a:solidFill>
            <a:srgbClr val="282C32"/>
          </a:solidFill>
          <a:ln/>
        </p:spPr>
      </p:sp>
      <p:sp>
        <p:nvSpPr>
          <p:cNvPr id="8" name="Shape 5"/>
          <p:cNvSpPr/>
          <p:nvPr/>
        </p:nvSpPr>
        <p:spPr>
          <a:xfrm>
            <a:off x="3352443" y="1694200"/>
            <a:ext cx="619839" cy="79653"/>
          </a:xfrm>
          <a:prstGeom prst="roundRect">
            <a:avLst>
              <a:gd name="adj" fmla="val 133407"/>
            </a:avLst>
          </a:prstGeom>
          <a:solidFill>
            <a:srgbClr val="282C32"/>
          </a:solidFill>
          <a:ln/>
        </p:spPr>
      </p:sp>
      <p:sp>
        <p:nvSpPr>
          <p:cNvPr id="9" name="Shape 6"/>
          <p:cNvSpPr/>
          <p:nvPr/>
        </p:nvSpPr>
        <p:spPr>
          <a:xfrm>
            <a:off x="2954060" y="1534835"/>
            <a:ext cx="398383" cy="398383"/>
          </a:xfrm>
          <a:prstGeom prst="roundRect">
            <a:avLst>
              <a:gd name="adj" fmla="val 26673"/>
            </a:avLst>
          </a:prstGeom>
          <a:solidFill>
            <a:srgbClr val="282C32"/>
          </a:solidFill>
          <a:ln/>
        </p:spPr>
      </p:sp>
      <p:sp>
        <p:nvSpPr>
          <p:cNvPr id="10" name="Text 7"/>
          <p:cNvSpPr/>
          <p:nvPr/>
        </p:nvSpPr>
        <p:spPr>
          <a:xfrm>
            <a:off x="3103721" y="1559243"/>
            <a:ext cx="99060" cy="349568"/>
          </a:xfrm>
          <a:prstGeom prst="rect">
            <a:avLst/>
          </a:prstGeom>
          <a:noFill/>
          <a:ln/>
        </p:spPr>
        <p:txBody>
          <a:bodyPr wrap="none" rtlCol="0" anchor="t"/>
          <a:lstStyle/>
          <a:p>
            <a:pPr algn="ctr" indent="0" marL="0">
              <a:lnSpc>
                <a:spcPts val="2752"/>
              </a:lnSpc>
              <a:buNone/>
            </a:pPr>
            <a:r>
              <a:rPr lang="en-US" sz="2202" b="1" dirty="0">
                <a:solidFill>
                  <a:srgbClr val="60A9FF"/>
                </a:solidFill>
                <a:latin typeface="Barlow" pitchFamily="34" charset="0"/>
                <a:ea typeface="Barlow" pitchFamily="34" charset="-122"/>
                <a:cs typeface="Barlow" pitchFamily="34" charset="-120"/>
              </a:rPr>
              <a:t>1</a:t>
            </a:r>
            <a:endParaRPr lang="en-US" sz="2202" dirty="0"/>
          </a:p>
        </p:txBody>
      </p:sp>
      <p:sp>
        <p:nvSpPr>
          <p:cNvPr id="11" name="Text 8"/>
          <p:cNvSpPr/>
          <p:nvPr/>
        </p:nvSpPr>
        <p:spPr>
          <a:xfrm>
            <a:off x="4127302" y="1512689"/>
            <a:ext cx="4588907" cy="291227"/>
          </a:xfrm>
          <a:prstGeom prst="rect">
            <a:avLst/>
          </a:prstGeom>
          <a:noFill/>
          <a:ln/>
        </p:spPr>
        <p:txBody>
          <a:bodyPr wrap="none" rtlCol="0" anchor="t"/>
          <a:lstStyle/>
          <a:p>
            <a:pPr algn="l" indent="0" marL="0">
              <a:lnSpc>
                <a:spcPts val="2294"/>
              </a:lnSpc>
              <a:buNone/>
            </a:pPr>
            <a:r>
              <a:rPr lang="en-US" sz="1835" b="1" dirty="0">
                <a:solidFill>
                  <a:srgbClr val="60A9FF"/>
                </a:solidFill>
                <a:latin typeface="Barlow" pitchFamily="34" charset="0"/>
                <a:ea typeface="Barlow" pitchFamily="34" charset="-122"/>
                <a:cs typeface="Barlow" pitchFamily="34" charset="-120"/>
              </a:rPr>
              <a:t>What are the most common content ratings?</a:t>
            </a:r>
            <a:endParaRPr lang="en-US" sz="1835" dirty="0"/>
          </a:p>
        </p:txBody>
      </p:sp>
      <p:sp>
        <p:nvSpPr>
          <p:cNvPr id="12" name="Text 9"/>
          <p:cNvSpPr/>
          <p:nvPr/>
        </p:nvSpPr>
        <p:spPr>
          <a:xfrm>
            <a:off x="4410432" y="1910120"/>
            <a:ext cx="7332345" cy="265509"/>
          </a:xfrm>
          <a:prstGeom prst="rect">
            <a:avLst/>
          </a:prstGeom>
          <a:noFill/>
          <a:ln/>
        </p:spPr>
        <p:txBody>
          <a:bodyPr wrap="none" rtlCol="0" anchor="t"/>
          <a:lstStyle/>
          <a:p>
            <a:pPr algn="l" marL="342900" indent="-342900">
              <a:lnSpc>
                <a:spcPts val="2092"/>
              </a:lnSpc>
              <a:buSzPct val="100000"/>
              <a:buChar char="•"/>
            </a:pPr>
            <a:r>
              <a:rPr lang="en-US" sz="1395" b="1" dirty="0">
                <a:solidFill>
                  <a:srgbClr val="EEEFF5"/>
                </a:solidFill>
                <a:latin typeface="Montserrat" pitchFamily="34" charset="0"/>
                <a:ea typeface="Montserrat" pitchFamily="34" charset="-122"/>
                <a:cs typeface="Montserrat" pitchFamily="34" charset="-120"/>
              </a:rPr>
              <a:t>SQL Query:</a:t>
            </a:r>
            <a:endParaRPr lang="en-US" sz="1395" dirty="0"/>
          </a:p>
        </p:txBody>
      </p:sp>
      <p:sp>
        <p:nvSpPr>
          <p:cNvPr id="13" name="Shape 10"/>
          <p:cNvSpPr/>
          <p:nvPr/>
        </p:nvSpPr>
        <p:spPr>
          <a:xfrm>
            <a:off x="4127302" y="2374821"/>
            <a:ext cx="7615476" cy="796528"/>
          </a:xfrm>
          <a:prstGeom prst="roundRect">
            <a:avLst>
              <a:gd name="adj" fmla="val 26681"/>
            </a:avLst>
          </a:prstGeom>
          <a:solidFill>
            <a:srgbClr val="00234D"/>
          </a:solidFill>
          <a:ln/>
        </p:spPr>
      </p:sp>
      <p:sp>
        <p:nvSpPr>
          <p:cNvPr id="14" name="Shape 11"/>
          <p:cNvSpPr/>
          <p:nvPr/>
        </p:nvSpPr>
        <p:spPr>
          <a:xfrm>
            <a:off x="4118491" y="2374821"/>
            <a:ext cx="7633097" cy="796528"/>
          </a:xfrm>
          <a:prstGeom prst="roundRect">
            <a:avLst>
              <a:gd name="adj" fmla="val 3335"/>
            </a:avLst>
          </a:prstGeom>
          <a:solidFill>
            <a:srgbClr val="00234D"/>
          </a:solidFill>
          <a:ln/>
        </p:spPr>
      </p:sp>
      <p:sp>
        <p:nvSpPr>
          <p:cNvPr id="15" name="Text 12"/>
          <p:cNvSpPr/>
          <p:nvPr/>
        </p:nvSpPr>
        <p:spPr>
          <a:xfrm>
            <a:off x="4295537" y="2507575"/>
            <a:ext cx="7279005" cy="531019"/>
          </a:xfrm>
          <a:prstGeom prst="rect">
            <a:avLst/>
          </a:prstGeom>
          <a:noFill/>
          <a:ln/>
        </p:spPr>
        <p:txBody>
          <a:bodyPr wrap="square" rtlCol="0" anchor="t"/>
          <a:lstStyle/>
          <a:p>
            <a:pPr algn="l" indent="0" marL="0">
              <a:lnSpc>
                <a:spcPts val="2092"/>
              </a:lnSpc>
              <a:buNone/>
            </a:pPr>
            <a:r>
              <a:rPr lang="en-US" sz="1395" dirty="0">
                <a:solidFill>
                  <a:srgbClr val="EEEFF5"/>
                </a:solidFill>
                <a:highlight>
                  <a:srgbClr val="00234D"/>
                </a:highlight>
                <a:latin typeface="Consolas" pitchFamily="34" charset="0"/>
                <a:ea typeface="Consolas" pitchFamily="34" charset="-122"/>
                <a:cs typeface="Consolas" pitchFamily="34" charset="-120"/>
              </a:rPr>
              <a:t>SELECT rating, COUNT(*) as count FROM netflix_shows GROUP BY rating ORDER BY count DESC;</a:t>
            </a:r>
            <a:endParaRPr lang="en-US" sz="1395" dirty="0"/>
          </a:p>
        </p:txBody>
      </p:sp>
      <p:sp>
        <p:nvSpPr>
          <p:cNvPr id="16" name="Text 13"/>
          <p:cNvSpPr/>
          <p:nvPr/>
        </p:nvSpPr>
        <p:spPr>
          <a:xfrm>
            <a:off x="4410432" y="3370540"/>
            <a:ext cx="7332345" cy="265509"/>
          </a:xfrm>
          <a:prstGeom prst="rect">
            <a:avLst/>
          </a:prstGeom>
          <a:noFill/>
          <a:ln/>
        </p:spPr>
        <p:txBody>
          <a:bodyPr wrap="none" rtlCol="0" anchor="t"/>
          <a:lstStyle/>
          <a:p>
            <a:pPr algn="l" marL="342900" indent="-342900">
              <a:lnSpc>
                <a:spcPts val="2092"/>
              </a:lnSpc>
              <a:buSzPct val="100000"/>
              <a:buChar char="•"/>
            </a:pPr>
            <a:r>
              <a:rPr lang="en-US" sz="1395" b="1" dirty="0">
                <a:solidFill>
                  <a:srgbClr val="EEEFF5"/>
                </a:solidFill>
                <a:latin typeface="Montserrat" pitchFamily="34" charset="0"/>
                <a:ea typeface="Montserrat" pitchFamily="34" charset="-122"/>
                <a:cs typeface="Montserrat" pitchFamily="34" charset="-120"/>
              </a:rPr>
              <a:t>Insight:</a:t>
            </a:r>
            <a:endParaRPr lang="en-US" sz="1395" dirty="0"/>
          </a:p>
        </p:txBody>
      </p:sp>
      <p:sp>
        <p:nvSpPr>
          <p:cNvPr id="17" name="Text 14"/>
          <p:cNvSpPr/>
          <p:nvPr/>
        </p:nvSpPr>
        <p:spPr>
          <a:xfrm>
            <a:off x="4127302" y="3742253"/>
            <a:ext cx="7615476" cy="531019"/>
          </a:xfrm>
          <a:prstGeom prst="rect">
            <a:avLst/>
          </a:prstGeom>
          <a:noFill/>
          <a:ln/>
        </p:spPr>
        <p:txBody>
          <a:bodyPr wrap="square" rtlCol="0" anchor="t"/>
          <a:lstStyle/>
          <a:p>
            <a:pPr algn="l" indent="0" marL="0">
              <a:lnSpc>
                <a:spcPts val="2092"/>
              </a:lnSpc>
              <a:buNone/>
            </a:pPr>
            <a:r>
              <a:rPr lang="en-US" sz="1395" dirty="0">
                <a:solidFill>
                  <a:srgbClr val="EEEFF5"/>
                </a:solidFill>
                <a:latin typeface="Montserrat" pitchFamily="34" charset="0"/>
                <a:ea typeface="Montserrat" pitchFamily="34" charset="-122"/>
                <a:cs typeface="Montserrat" pitchFamily="34" charset="-120"/>
              </a:rPr>
              <a:t> TV-MA and TV-14 are the most common ratings, reflecting a focus on mature and teen audiences.</a:t>
            </a:r>
            <a:endParaRPr lang="en-US" sz="1395" dirty="0"/>
          </a:p>
        </p:txBody>
      </p:sp>
      <p:sp>
        <p:nvSpPr>
          <p:cNvPr id="18" name="Shape 15"/>
          <p:cNvSpPr/>
          <p:nvPr/>
        </p:nvSpPr>
        <p:spPr>
          <a:xfrm>
            <a:off x="3352443" y="4985921"/>
            <a:ext cx="619839" cy="79653"/>
          </a:xfrm>
          <a:prstGeom prst="roundRect">
            <a:avLst>
              <a:gd name="adj" fmla="val 133407"/>
            </a:avLst>
          </a:prstGeom>
          <a:solidFill>
            <a:srgbClr val="282C32"/>
          </a:solidFill>
          <a:ln/>
        </p:spPr>
      </p:sp>
      <p:sp>
        <p:nvSpPr>
          <p:cNvPr id="19" name="Shape 16"/>
          <p:cNvSpPr/>
          <p:nvPr/>
        </p:nvSpPr>
        <p:spPr>
          <a:xfrm>
            <a:off x="2954060" y="4826556"/>
            <a:ext cx="398383" cy="398383"/>
          </a:xfrm>
          <a:prstGeom prst="roundRect">
            <a:avLst>
              <a:gd name="adj" fmla="val 26673"/>
            </a:avLst>
          </a:prstGeom>
          <a:solidFill>
            <a:srgbClr val="282C32"/>
          </a:solidFill>
          <a:ln/>
        </p:spPr>
      </p:sp>
      <p:sp>
        <p:nvSpPr>
          <p:cNvPr id="20" name="Text 17"/>
          <p:cNvSpPr/>
          <p:nvPr/>
        </p:nvSpPr>
        <p:spPr>
          <a:xfrm>
            <a:off x="3074908" y="4850963"/>
            <a:ext cx="156567" cy="349568"/>
          </a:xfrm>
          <a:prstGeom prst="rect">
            <a:avLst/>
          </a:prstGeom>
          <a:noFill/>
          <a:ln/>
        </p:spPr>
        <p:txBody>
          <a:bodyPr wrap="none" rtlCol="0" anchor="t"/>
          <a:lstStyle/>
          <a:p>
            <a:pPr algn="ctr" indent="0" marL="0">
              <a:lnSpc>
                <a:spcPts val="2752"/>
              </a:lnSpc>
              <a:buNone/>
            </a:pPr>
            <a:r>
              <a:rPr lang="en-US" sz="2202" b="1" dirty="0">
                <a:solidFill>
                  <a:srgbClr val="60A9FF"/>
                </a:solidFill>
                <a:latin typeface="Barlow" pitchFamily="34" charset="0"/>
                <a:ea typeface="Barlow" pitchFamily="34" charset="-122"/>
                <a:cs typeface="Barlow" pitchFamily="34" charset="-120"/>
              </a:rPr>
              <a:t>2</a:t>
            </a:r>
            <a:endParaRPr lang="en-US" sz="2202" dirty="0"/>
          </a:p>
        </p:txBody>
      </p:sp>
      <p:sp>
        <p:nvSpPr>
          <p:cNvPr id="21" name="Text 18"/>
          <p:cNvSpPr/>
          <p:nvPr/>
        </p:nvSpPr>
        <p:spPr>
          <a:xfrm>
            <a:off x="4127302" y="4804410"/>
            <a:ext cx="4526637" cy="291227"/>
          </a:xfrm>
          <a:prstGeom prst="rect">
            <a:avLst/>
          </a:prstGeom>
          <a:noFill/>
          <a:ln/>
        </p:spPr>
        <p:txBody>
          <a:bodyPr wrap="none" rtlCol="0" anchor="t"/>
          <a:lstStyle/>
          <a:p>
            <a:pPr algn="l" indent="0" marL="0">
              <a:lnSpc>
                <a:spcPts val="2294"/>
              </a:lnSpc>
              <a:buNone/>
            </a:pPr>
            <a:r>
              <a:rPr lang="en-US" sz="1835" b="1" dirty="0">
                <a:solidFill>
                  <a:srgbClr val="60A9FF"/>
                </a:solidFill>
                <a:latin typeface="Barlow" pitchFamily="34" charset="0"/>
                <a:ea typeface="Barlow" pitchFamily="34" charset="-122"/>
                <a:cs typeface="Barlow" pitchFamily="34" charset="-120"/>
              </a:rPr>
              <a:t>Which countries produce the most content?</a:t>
            </a:r>
            <a:endParaRPr lang="en-US" sz="1835" dirty="0"/>
          </a:p>
        </p:txBody>
      </p:sp>
      <p:sp>
        <p:nvSpPr>
          <p:cNvPr id="22" name="Text 19"/>
          <p:cNvSpPr/>
          <p:nvPr/>
        </p:nvSpPr>
        <p:spPr>
          <a:xfrm>
            <a:off x="4693801" y="5201841"/>
            <a:ext cx="7048976" cy="265509"/>
          </a:xfrm>
          <a:prstGeom prst="rect">
            <a:avLst/>
          </a:prstGeom>
          <a:noFill/>
          <a:ln/>
        </p:spPr>
        <p:txBody>
          <a:bodyPr wrap="none" rtlCol="0" anchor="t"/>
          <a:lstStyle/>
          <a:p>
            <a:pPr algn="l" lvl="1" marL="685800" indent="-342900">
              <a:lnSpc>
                <a:spcPts val="2092"/>
              </a:lnSpc>
              <a:buSzPct val="100000"/>
              <a:buChar char="•"/>
            </a:pPr>
            <a:r>
              <a:rPr lang="en-US" sz="1395" b="1" dirty="0">
                <a:solidFill>
                  <a:srgbClr val="EEEFF5"/>
                </a:solidFill>
                <a:latin typeface="Montserrat" pitchFamily="34" charset="0"/>
                <a:ea typeface="Montserrat" pitchFamily="34" charset="-122"/>
                <a:cs typeface="Montserrat" pitchFamily="34" charset="-120"/>
              </a:rPr>
              <a:t>SQL Query:</a:t>
            </a:r>
            <a:endParaRPr lang="en-US" sz="1395" dirty="0"/>
          </a:p>
        </p:txBody>
      </p:sp>
      <p:sp>
        <p:nvSpPr>
          <p:cNvPr id="23" name="Shape 20"/>
          <p:cNvSpPr/>
          <p:nvPr/>
        </p:nvSpPr>
        <p:spPr>
          <a:xfrm>
            <a:off x="4127302" y="5666542"/>
            <a:ext cx="7615476" cy="796528"/>
          </a:xfrm>
          <a:prstGeom prst="roundRect">
            <a:avLst>
              <a:gd name="adj" fmla="val 26681"/>
            </a:avLst>
          </a:prstGeom>
          <a:solidFill>
            <a:srgbClr val="00234D"/>
          </a:solidFill>
          <a:ln/>
        </p:spPr>
      </p:sp>
      <p:sp>
        <p:nvSpPr>
          <p:cNvPr id="24" name="Shape 21"/>
          <p:cNvSpPr/>
          <p:nvPr/>
        </p:nvSpPr>
        <p:spPr>
          <a:xfrm>
            <a:off x="4118491" y="5666542"/>
            <a:ext cx="7633097" cy="796528"/>
          </a:xfrm>
          <a:prstGeom prst="roundRect">
            <a:avLst>
              <a:gd name="adj" fmla="val 3335"/>
            </a:avLst>
          </a:prstGeom>
          <a:solidFill>
            <a:srgbClr val="00234D"/>
          </a:solidFill>
          <a:ln/>
        </p:spPr>
      </p:sp>
      <p:sp>
        <p:nvSpPr>
          <p:cNvPr id="25" name="Text 22"/>
          <p:cNvSpPr/>
          <p:nvPr/>
        </p:nvSpPr>
        <p:spPr>
          <a:xfrm>
            <a:off x="4295537" y="5799296"/>
            <a:ext cx="7279005" cy="531019"/>
          </a:xfrm>
          <a:prstGeom prst="rect">
            <a:avLst/>
          </a:prstGeom>
          <a:noFill/>
          <a:ln/>
        </p:spPr>
        <p:txBody>
          <a:bodyPr wrap="square" rtlCol="0" anchor="t"/>
          <a:lstStyle/>
          <a:p>
            <a:pPr algn="l" indent="0" marL="0">
              <a:lnSpc>
                <a:spcPts val="2092"/>
              </a:lnSpc>
              <a:buNone/>
            </a:pPr>
            <a:r>
              <a:rPr lang="en-US" sz="1395" dirty="0">
                <a:solidFill>
                  <a:srgbClr val="EEEFF5"/>
                </a:solidFill>
                <a:highlight>
                  <a:srgbClr val="00234D"/>
                </a:highlight>
                <a:latin typeface="Consolas" pitchFamily="34" charset="0"/>
                <a:ea typeface="Consolas" pitchFamily="34" charset="-122"/>
                <a:cs typeface="Consolas" pitchFamily="34" charset="-120"/>
              </a:rPr>
              <a:t>SELECT country, COUNT(*) as count FROM netflix_shows GROUP BY country ORDER BY count DESC;</a:t>
            </a:r>
            <a:endParaRPr lang="en-US" sz="1395" dirty="0"/>
          </a:p>
        </p:txBody>
      </p:sp>
      <p:sp>
        <p:nvSpPr>
          <p:cNvPr id="26" name="Text 23"/>
          <p:cNvSpPr/>
          <p:nvPr/>
        </p:nvSpPr>
        <p:spPr>
          <a:xfrm>
            <a:off x="4693801" y="6662261"/>
            <a:ext cx="7048976" cy="265509"/>
          </a:xfrm>
          <a:prstGeom prst="rect">
            <a:avLst/>
          </a:prstGeom>
          <a:noFill/>
          <a:ln/>
        </p:spPr>
        <p:txBody>
          <a:bodyPr wrap="none" rtlCol="0" anchor="t"/>
          <a:lstStyle/>
          <a:p>
            <a:pPr algn="l" lvl="1" marL="685800" indent="-342900">
              <a:lnSpc>
                <a:spcPts val="2092"/>
              </a:lnSpc>
              <a:buSzPct val="100000"/>
              <a:buChar char="•"/>
            </a:pPr>
            <a:r>
              <a:rPr lang="en-US" sz="1395" b="1" dirty="0">
                <a:solidFill>
                  <a:srgbClr val="EEEFF5"/>
                </a:solidFill>
                <a:latin typeface="Montserrat" pitchFamily="34" charset="0"/>
                <a:ea typeface="Montserrat" pitchFamily="34" charset="-122"/>
                <a:cs typeface="Montserrat" pitchFamily="34" charset="-120"/>
              </a:rPr>
              <a:t>Insight:</a:t>
            </a:r>
            <a:pPr algn="l" lvl="1" indent="0" marL="0">
              <a:lnSpc>
                <a:spcPts val="2092"/>
              </a:lnSpc>
              <a:buNone/>
            </a:pPr>
            <a:r>
              <a:rPr lang="en-US" sz="1395" dirty="0">
                <a:solidFill>
                  <a:srgbClr val="EEEFF5"/>
                </a:solidFill>
                <a:latin typeface="Montserrat" pitchFamily="34" charset="0"/>
                <a:ea typeface="Montserrat" pitchFamily="34" charset="-122"/>
                <a:cs typeface="Montserrat" pitchFamily="34" charset="-120"/>
              </a:rPr>
              <a:t> </a:t>
            </a:r>
            <a:endParaRPr lang="en-US" sz="1395" dirty="0"/>
          </a:p>
        </p:txBody>
      </p:sp>
      <p:sp>
        <p:nvSpPr>
          <p:cNvPr id="27" name="Text 24"/>
          <p:cNvSpPr/>
          <p:nvPr/>
        </p:nvSpPr>
        <p:spPr>
          <a:xfrm>
            <a:off x="4127302" y="7033974"/>
            <a:ext cx="7615476" cy="531019"/>
          </a:xfrm>
          <a:prstGeom prst="rect">
            <a:avLst/>
          </a:prstGeom>
          <a:noFill/>
          <a:ln/>
        </p:spPr>
        <p:txBody>
          <a:bodyPr wrap="square" rtlCol="0" anchor="t"/>
          <a:lstStyle/>
          <a:p>
            <a:pPr algn="l" indent="0" marL="0">
              <a:lnSpc>
                <a:spcPts val="2092"/>
              </a:lnSpc>
              <a:buNone/>
            </a:pPr>
            <a:r>
              <a:rPr lang="en-US" sz="1395" dirty="0">
                <a:solidFill>
                  <a:srgbClr val="EEEFF5"/>
                </a:solidFill>
                <a:latin typeface="Montserrat" pitchFamily="34" charset="0"/>
                <a:ea typeface="Montserrat" pitchFamily="34" charset="-122"/>
                <a:cs typeface="Montserrat" pitchFamily="34" charset="-120"/>
              </a:rPr>
              <a:t>The United States leads in content production, followed by India and the United Kingdom.</a:t>
            </a:r>
            <a:endParaRPr lang="en-US" sz="1395" dirty="0"/>
          </a:p>
        </p:txBody>
      </p:sp>
      <p:pic>
        <p:nvPicPr>
          <p:cNvPr id="2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719"/>
          </a:xfrm>
          <a:prstGeom prst="rect">
            <a:avLst/>
          </a:prstGeom>
          <a:solidFill>
            <a:srgbClr val="282C32"/>
          </a:solidFill>
          <a:ln/>
        </p:spPr>
      </p:sp>
      <p:sp>
        <p:nvSpPr>
          <p:cNvPr id="4" name="Text 2"/>
          <p:cNvSpPr/>
          <p:nvPr/>
        </p:nvSpPr>
        <p:spPr>
          <a:xfrm>
            <a:off x="2756416" y="501372"/>
            <a:ext cx="4798695" cy="599718"/>
          </a:xfrm>
          <a:prstGeom prst="rect">
            <a:avLst/>
          </a:prstGeom>
          <a:noFill/>
          <a:ln/>
        </p:spPr>
        <p:txBody>
          <a:bodyPr wrap="none" rtlCol="0" anchor="t"/>
          <a:lstStyle/>
          <a:p>
            <a:pPr indent="0" marL="0">
              <a:lnSpc>
                <a:spcPts val="4723"/>
              </a:lnSpc>
              <a:buNone/>
            </a:pPr>
            <a:r>
              <a:rPr lang="en-US" sz="3779" b="1" dirty="0">
                <a:solidFill>
                  <a:srgbClr val="60A9FF"/>
                </a:solidFill>
                <a:latin typeface="Barlow" pitchFamily="34" charset="0"/>
                <a:ea typeface="Barlow" pitchFamily="34" charset="-122"/>
                <a:cs typeface="Barlow" pitchFamily="34" charset="-120"/>
              </a:rPr>
              <a:t>Data Visualization.</a:t>
            </a:r>
            <a:endParaRPr lang="en-US" sz="3779" dirty="0"/>
          </a:p>
        </p:txBody>
      </p:sp>
      <p:sp>
        <p:nvSpPr>
          <p:cNvPr id="5" name="Text 3"/>
          <p:cNvSpPr/>
          <p:nvPr/>
        </p:nvSpPr>
        <p:spPr>
          <a:xfrm>
            <a:off x="2756416" y="1374577"/>
            <a:ext cx="7816929" cy="359807"/>
          </a:xfrm>
          <a:prstGeom prst="rect">
            <a:avLst/>
          </a:prstGeom>
          <a:noFill/>
          <a:ln/>
        </p:spPr>
        <p:txBody>
          <a:bodyPr wrap="none" rtlCol="0" anchor="t"/>
          <a:lstStyle/>
          <a:p>
            <a:pPr indent="0" marL="0">
              <a:lnSpc>
                <a:spcPts val="2834"/>
              </a:lnSpc>
              <a:buNone/>
            </a:pPr>
            <a:r>
              <a:rPr lang="en-US" sz="2267" b="1" dirty="0">
                <a:solidFill>
                  <a:srgbClr val="60A9FF"/>
                </a:solidFill>
                <a:latin typeface="Barlow" pitchFamily="34" charset="0"/>
                <a:ea typeface="Barlow" pitchFamily="34" charset="-122"/>
                <a:cs typeface="Barlow" pitchFamily="34" charset="-120"/>
              </a:rPr>
              <a:t>Bar Chart</a:t>
            </a:r>
            <a:pPr indent="0" marL="0">
              <a:lnSpc>
                <a:spcPts val="2834"/>
              </a:lnSpc>
              <a:buNone/>
            </a:pPr>
            <a:r>
              <a:rPr lang="en-US" sz="2267" b="1" dirty="0">
                <a:solidFill>
                  <a:srgbClr val="60A9FF"/>
                </a:solidFill>
                <a:latin typeface="Barlow" pitchFamily="34" charset="0"/>
                <a:ea typeface="Barlow" pitchFamily="34" charset="-122"/>
                <a:cs typeface="Barlow" pitchFamily="34" charset="-120"/>
              </a:rPr>
              <a:t> Comparing the number of movies versus TV shows :</a:t>
            </a:r>
            <a:endParaRPr lang="en-US" sz="2267" dirty="0"/>
          </a:p>
        </p:txBody>
      </p:sp>
      <p:pic>
        <p:nvPicPr>
          <p:cNvPr id="6" name="Image 0" descr="preencoded.png">    </p:cNvPr>
          <p:cNvPicPr>
            <a:picLocks noChangeAspect="1"/>
          </p:cNvPicPr>
          <p:nvPr/>
        </p:nvPicPr>
        <p:blipFill>
          <a:blip r:embed="rId1"/>
          <a:stretch>
            <a:fillRect/>
          </a:stretch>
        </p:blipFill>
        <p:spPr>
          <a:xfrm>
            <a:off x="2756416" y="2007870"/>
            <a:ext cx="9117568" cy="5241727"/>
          </a:xfrm>
          <a:prstGeom prst="rect">
            <a:avLst/>
          </a:prstGeom>
        </p:spPr>
      </p:pic>
      <p:sp>
        <p:nvSpPr>
          <p:cNvPr id="7" name="Text 4"/>
          <p:cNvSpPr/>
          <p:nvPr/>
        </p:nvSpPr>
        <p:spPr>
          <a:xfrm>
            <a:off x="2756416" y="7454741"/>
            <a:ext cx="9117568" cy="273606"/>
          </a:xfrm>
          <a:prstGeom prst="rect">
            <a:avLst/>
          </a:prstGeom>
          <a:noFill/>
          <a:ln/>
        </p:spPr>
        <p:txBody>
          <a:bodyPr wrap="none" rtlCol="0" anchor="t"/>
          <a:lstStyle/>
          <a:p>
            <a:pPr indent="0" marL="0">
              <a:lnSpc>
                <a:spcPts val="2154"/>
              </a:lnSpc>
              <a:buNone/>
            </a:pPr>
            <a:r>
              <a:rPr lang="en-US" sz="1436" b="1" dirty="0">
                <a:solidFill>
                  <a:srgbClr val="EEEFF5"/>
                </a:solidFill>
                <a:latin typeface="Montserrat" pitchFamily="34" charset="0"/>
                <a:ea typeface="Montserrat" pitchFamily="34" charset="-122"/>
                <a:cs typeface="Montserrat" pitchFamily="34" charset="-120"/>
              </a:rPr>
              <a:t>Insight:</a:t>
            </a:r>
            <a:pPr indent="0" marL="0">
              <a:lnSpc>
                <a:spcPts val="2154"/>
              </a:lnSpc>
              <a:buNone/>
            </a:pPr>
            <a:r>
              <a:rPr lang="en-US" sz="1436" dirty="0">
                <a:solidFill>
                  <a:srgbClr val="EEEFF5"/>
                </a:solidFill>
                <a:latin typeface="Montserrat" pitchFamily="34" charset="0"/>
                <a:ea typeface="Montserrat" pitchFamily="34" charset="-122"/>
                <a:cs typeface="Montserrat" pitchFamily="34" charset="-120"/>
              </a:rPr>
              <a:t> Movies have a higher count than TV shows.</a:t>
            </a:r>
            <a:endParaRPr lang="en-US" sz="1436"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1029"/>
          </a:xfrm>
          <a:prstGeom prst="rect">
            <a:avLst/>
          </a:prstGeom>
          <a:solidFill>
            <a:srgbClr val="282C32"/>
          </a:solidFill>
          <a:ln/>
        </p:spPr>
      </p:sp>
      <p:sp>
        <p:nvSpPr>
          <p:cNvPr id="4" name="Text 2"/>
          <p:cNvSpPr/>
          <p:nvPr/>
        </p:nvSpPr>
        <p:spPr>
          <a:xfrm>
            <a:off x="2024777" y="581858"/>
            <a:ext cx="7349847" cy="417552"/>
          </a:xfrm>
          <a:prstGeom prst="rect">
            <a:avLst/>
          </a:prstGeom>
          <a:noFill/>
          <a:ln/>
        </p:spPr>
        <p:txBody>
          <a:bodyPr wrap="none" rtlCol="0" anchor="t"/>
          <a:lstStyle/>
          <a:p>
            <a:pPr indent="0" marL="0">
              <a:lnSpc>
                <a:spcPts val="3289"/>
              </a:lnSpc>
              <a:buNone/>
            </a:pPr>
            <a:r>
              <a:rPr lang="en-US" sz="2631" b="1" dirty="0">
                <a:solidFill>
                  <a:srgbClr val="60A9FF"/>
                </a:solidFill>
                <a:latin typeface="Barlow" pitchFamily="34" charset="0"/>
                <a:ea typeface="Barlow" pitchFamily="34" charset="-122"/>
                <a:cs typeface="Barlow" pitchFamily="34" charset="-120"/>
              </a:rPr>
              <a:t>Pie Chart Showing</a:t>
            </a:r>
            <a:pPr indent="0" marL="0">
              <a:lnSpc>
                <a:spcPts val="3289"/>
              </a:lnSpc>
              <a:buNone/>
            </a:pPr>
            <a:r>
              <a:rPr lang="en-US" sz="2631" b="1" dirty="0">
                <a:solidFill>
                  <a:srgbClr val="60A9FF"/>
                </a:solidFill>
                <a:latin typeface="Barlow" pitchFamily="34" charset="0"/>
                <a:ea typeface="Barlow" pitchFamily="34" charset="-122"/>
                <a:cs typeface="Barlow" pitchFamily="34" charset="-120"/>
              </a:rPr>
              <a:t> Distribution of content ratings:</a:t>
            </a:r>
            <a:endParaRPr lang="en-US" sz="2631" dirty="0"/>
          </a:p>
        </p:txBody>
      </p:sp>
      <p:pic>
        <p:nvPicPr>
          <p:cNvPr id="5" name="Image 0" descr="preencoded.png">    </p:cNvPr>
          <p:cNvPicPr>
            <a:picLocks noChangeAspect="1"/>
          </p:cNvPicPr>
          <p:nvPr/>
        </p:nvPicPr>
        <p:blipFill>
          <a:blip r:embed="rId1"/>
          <a:stretch>
            <a:fillRect/>
          </a:stretch>
        </p:blipFill>
        <p:spPr>
          <a:xfrm>
            <a:off x="2024777" y="1237417"/>
            <a:ext cx="9693235" cy="5856446"/>
          </a:xfrm>
          <a:prstGeom prst="rect">
            <a:avLst/>
          </a:prstGeom>
        </p:spPr>
      </p:pic>
      <p:sp>
        <p:nvSpPr>
          <p:cNvPr id="6" name="Text 3"/>
          <p:cNvSpPr/>
          <p:nvPr/>
        </p:nvSpPr>
        <p:spPr>
          <a:xfrm>
            <a:off x="2024777" y="7331869"/>
            <a:ext cx="10580846" cy="317302"/>
          </a:xfrm>
          <a:prstGeom prst="rect">
            <a:avLst/>
          </a:prstGeom>
          <a:noFill/>
          <a:ln/>
        </p:spPr>
        <p:txBody>
          <a:bodyPr wrap="none" rtlCol="0" anchor="t"/>
          <a:lstStyle/>
          <a:p>
            <a:pPr indent="0" marL="0">
              <a:lnSpc>
                <a:spcPts val="2499"/>
              </a:lnSpc>
              <a:buNone/>
            </a:pPr>
            <a:r>
              <a:rPr lang="en-US" sz="1666" b="1" dirty="0">
                <a:solidFill>
                  <a:srgbClr val="EEEFF5"/>
                </a:solidFill>
                <a:latin typeface="Montserrat" pitchFamily="34" charset="0"/>
                <a:ea typeface="Montserrat" pitchFamily="34" charset="-122"/>
                <a:cs typeface="Montserrat" pitchFamily="34" charset="-120"/>
              </a:rPr>
              <a:t>Insight:</a:t>
            </a:r>
            <a:pPr indent="0" marL="0">
              <a:lnSpc>
                <a:spcPts val="2499"/>
              </a:lnSpc>
              <a:buNone/>
            </a:pPr>
            <a:r>
              <a:rPr lang="en-US" sz="1666" dirty="0">
                <a:solidFill>
                  <a:srgbClr val="EEEFF5"/>
                </a:solidFill>
                <a:latin typeface="Montserrat" pitchFamily="34" charset="0"/>
                <a:ea typeface="Montserrat" pitchFamily="34" charset="-122"/>
                <a:cs typeface="Montserrat" pitchFamily="34" charset="-120"/>
              </a:rPr>
              <a:t> Majority of content is rated 66 min.</a:t>
            </a:r>
            <a:endParaRPr lang="en-US" sz="166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2219"/>
          </a:xfrm>
          <a:prstGeom prst="rect">
            <a:avLst/>
          </a:prstGeom>
          <a:solidFill>
            <a:srgbClr val="282C32"/>
          </a:solidFill>
          <a:ln/>
        </p:spPr>
      </p:sp>
      <p:sp>
        <p:nvSpPr>
          <p:cNvPr id="4" name="Text 2"/>
          <p:cNvSpPr/>
          <p:nvPr/>
        </p:nvSpPr>
        <p:spPr>
          <a:xfrm>
            <a:off x="2265164" y="555427"/>
            <a:ext cx="9140904" cy="398621"/>
          </a:xfrm>
          <a:prstGeom prst="rect">
            <a:avLst/>
          </a:prstGeom>
          <a:noFill/>
          <a:ln/>
        </p:spPr>
        <p:txBody>
          <a:bodyPr wrap="none" rtlCol="0" anchor="t"/>
          <a:lstStyle/>
          <a:p>
            <a:pPr indent="0" marL="0">
              <a:lnSpc>
                <a:spcPts val="3139"/>
              </a:lnSpc>
              <a:buNone/>
            </a:pPr>
            <a:r>
              <a:rPr lang="en-US" sz="2511" b="1" dirty="0">
                <a:solidFill>
                  <a:srgbClr val="60A9FF"/>
                </a:solidFill>
                <a:latin typeface="Barlow" pitchFamily="34" charset="0"/>
                <a:ea typeface="Barlow" pitchFamily="34" charset="-122"/>
                <a:cs typeface="Barlow" pitchFamily="34" charset="-120"/>
              </a:rPr>
              <a:t>Line Chart Showing The</a:t>
            </a:r>
            <a:pPr indent="0" marL="0">
              <a:lnSpc>
                <a:spcPts val="3139"/>
              </a:lnSpc>
              <a:buNone/>
            </a:pPr>
            <a:r>
              <a:rPr lang="en-US" sz="2511" b="1" dirty="0">
                <a:solidFill>
                  <a:srgbClr val="60A9FF"/>
                </a:solidFill>
                <a:latin typeface="Barlow" pitchFamily="34" charset="0"/>
                <a:ea typeface="Barlow" pitchFamily="34" charset="-122"/>
                <a:cs typeface="Barlow" pitchFamily="34" charset="-120"/>
              </a:rPr>
              <a:t> Trend of content addition over the years:</a:t>
            </a:r>
            <a:endParaRPr lang="en-US" sz="2511" dirty="0"/>
          </a:p>
        </p:txBody>
      </p:sp>
      <p:pic>
        <p:nvPicPr>
          <p:cNvPr id="5" name="Image 0" descr="preencoded.png">    </p:cNvPr>
          <p:cNvPicPr>
            <a:picLocks noChangeAspect="1"/>
          </p:cNvPicPr>
          <p:nvPr/>
        </p:nvPicPr>
        <p:blipFill>
          <a:blip r:embed="rId1"/>
          <a:stretch>
            <a:fillRect/>
          </a:stretch>
        </p:blipFill>
        <p:spPr>
          <a:xfrm>
            <a:off x="2265164" y="1358027"/>
            <a:ext cx="10099953" cy="5788581"/>
          </a:xfrm>
          <a:prstGeom prst="rect">
            <a:avLst/>
          </a:prstGeom>
        </p:spPr>
      </p:pic>
      <p:sp>
        <p:nvSpPr>
          <p:cNvPr id="6" name="Text 3"/>
          <p:cNvSpPr/>
          <p:nvPr/>
        </p:nvSpPr>
        <p:spPr>
          <a:xfrm>
            <a:off x="2265164" y="7373779"/>
            <a:ext cx="10099953" cy="303014"/>
          </a:xfrm>
          <a:prstGeom prst="rect">
            <a:avLst/>
          </a:prstGeom>
          <a:noFill/>
          <a:ln/>
        </p:spPr>
        <p:txBody>
          <a:bodyPr wrap="none" rtlCol="0" anchor="t"/>
          <a:lstStyle/>
          <a:p>
            <a:pPr indent="0" marL="0">
              <a:lnSpc>
                <a:spcPts val="2386"/>
              </a:lnSpc>
              <a:buNone/>
            </a:pPr>
            <a:r>
              <a:rPr lang="en-US" sz="1591" b="1" dirty="0">
                <a:solidFill>
                  <a:srgbClr val="EEEFF5"/>
                </a:solidFill>
                <a:latin typeface="Montserrat" pitchFamily="34" charset="0"/>
                <a:ea typeface="Montserrat" pitchFamily="34" charset="-122"/>
                <a:cs typeface="Montserrat" pitchFamily="34" charset="-120"/>
              </a:rPr>
              <a:t>Insight:</a:t>
            </a:r>
            <a:pPr indent="0" marL="0">
              <a:lnSpc>
                <a:spcPts val="2386"/>
              </a:lnSpc>
              <a:buNone/>
            </a:pPr>
            <a:r>
              <a:rPr lang="en-US" sz="1591" dirty="0">
                <a:solidFill>
                  <a:srgbClr val="EEEFF5"/>
                </a:solidFill>
                <a:latin typeface="Montserrat" pitchFamily="34" charset="0"/>
                <a:ea typeface="Montserrat" pitchFamily="34" charset="-122"/>
                <a:cs typeface="Montserrat" pitchFamily="34" charset="-120"/>
              </a:rPr>
              <a:t> Increasing trend in adding TV shows over time.</a:t>
            </a:r>
            <a:endParaRPr lang="en-US" sz="1591"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2024-06-12T22:25:27Z</dcterms:created>
  <dcterms:modified xsi:type="dcterms:W3CDTF">2024-06-12T22:25:27Z</dcterms:modified>
</cp:coreProperties>
</file>